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17"/>
  </p:notesMasterIdLst>
  <p:sldIdLst>
    <p:sldId id="293" r:id="rId5"/>
    <p:sldId id="267" r:id="rId6"/>
    <p:sldId id="300" r:id="rId7"/>
    <p:sldId id="296" r:id="rId8"/>
    <p:sldId id="301" r:id="rId9"/>
    <p:sldId id="310" r:id="rId10"/>
    <p:sldId id="304" r:id="rId11"/>
    <p:sldId id="305" r:id="rId12"/>
    <p:sldId id="306" r:id="rId13"/>
    <p:sldId id="308" r:id="rId14"/>
    <p:sldId id="309" r:id="rId15"/>
    <p:sldId id="303" r:id="rId16"/>
  </p:sldIdLst>
  <p:sldSz cx="12192000" cy="6858000"/>
  <p:notesSz cx="6858000" cy="9144000"/>
  <p:embeddedFontLst>
    <p:embeddedFont>
      <p:font typeface="IBM Plex Sans" panose="020B0503050203000203" pitchFamily="34" charset="0"/>
      <p:regular r:id="rId18"/>
      <p:bold r:id="rId19"/>
      <p:italic r:id="rId20"/>
      <p:boldItalic r:id="rId21"/>
    </p:embeddedFont>
    <p:embeddedFont>
      <p:font typeface="IBM Plex Sans Light" panose="020B0403050203000203" pitchFamily="34" charset="0"/>
      <p:regular r:id="rId22"/>
      <p:italic r:id="rId23"/>
    </p:embeddedFont>
    <p:embeddedFont>
      <p:font typeface="IBM Plex Sans Medium" panose="020B0503050203000203" pitchFamily="34" charset="0"/>
      <p:regular r:id="rId24"/>
      <p:italic r:id="rId25"/>
    </p:embeddedFont>
    <p:embeddedFont>
      <p:font typeface="IBM Plex Serif" panose="02060503050406000203" pitchFamily="18" charset="77"/>
      <p:regular r:id="rId26"/>
      <p:bold r:id="rId27"/>
      <p:italic r:id="rId28"/>
      <p:boldItalic r:id="rId29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aNcJbl8q6QZqnncikcRYmg==" hashData="v/3PHbQ0O44/tjBFU2cmSqSJASpW+gfPyX0hdDtbNi3bM2rynJEWvkxITp0WOczV+Aek9ru1IqbW+5AUBMzvBA=="/>
  <p:extLs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ED7356-230C-B591-EF87-4240CBE9D3BE}" name="Pernille Saul" initials="PS" userId="S::psau@dbc.dk::d6ac6549-1452-433b-8fc6-2a874b029565" providerId="AD"/>
  <p188:author id="{989139F1-242F-401D-93CA-A90340D44B65}" name="Charlotte Arnskov" initials="CA" userId="S::charlotte@arnskov.dk::741f138c-c749-4117-89e2-1ad746a30a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F0"/>
    <a:srgbClr val="FDD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1" autoAdjust="0"/>
    <p:restoredTop sz="94658" autoAdjust="0"/>
  </p:normalViewPr>
  <p:slideViewPr>
    <p:cSldViewPr snapToGrid="0">
      <p:cViewPr varScale="1">
        <p:scale>
          <a:sx n="67" d="100"/>
          <a:sy n="67" d="100"/>
        </p:scale>
        <p:origin x="200" y="1224"/>
      </p:cViewPr>
      <p:guideLst>
        <p:guide orient="horz" pos="14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619C6-DF9B-7A4E-A51F-D6E0FCA974AB}" type="datetimeFigureOut">
              <a:rPr lang="da-DK" smtClean="0"/>
              <a:t>09.10.2024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F31C4-2457-D243-B1D7-3183689B0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865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bibliotek.dk/hjaelp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A7626AD-633D-D16A-FE0C-A82ABFE1B399}"/>
              </a:ext>
            </a:extLst>
          </p:cNvPr>
          <p:cNvSpPr/>
          <p:nvPr userDrawn="1"/>
        </p:nvSpPr>
        <p:spPr>
          <a:xfrm>
            <a:off x="360000" y="2520000"/>
            <a:ext cx="11472000" cy="3978000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5A54DD3-8E91-AD49-B96B-344D4F1658F0}"/>
              </a:ext>
            </a:extLst>
          </p:cNvPr>
          <p:cNvSpPr/>
          <p:nvPr userDrawn="1"/>
        </p:nvSpPr>
        <p:spPr>
          <a:xfrm>
            <a:off x="1998301" y="2160000"/>
            <a:ext cx="8202604" cy="28172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27999" tIns="251999" rIns="360000" bIns="251999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000" dirty="0">
                <a:solidFill>
                  <a:schemeClr val="bg1"/>
                </a:solidFill>
                <a:effectLst/>
                <a:latin typeface="IBM Plex Serif" panose="02060503050406000203" pitchFamily="18" charset="77"/>
              </a:rPr>
              <a:t>Trin-for-trin guide til avanceret søgning </a:t>
            </a:r>
            <a:r>
              <a:rPr lang="da-DK" sz="5000" kern="1200" dirty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+mn-ea"/>
                <a:cs typeface="+mn-cs"/>
              </a:rPr>
              <a:t>i Bibliotek.dk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6229ECC-893E-A93D-5B60-AE8042457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00" y="366350"/>
            <a:ext cx="1638300" cy="6096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C202BCD-D916-ADD2-2C6A-052E269A8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242705" y="2793463"/>
            <a:ext cx="353841" cy="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06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F9E53-AF88-A51B-175A-1B575F10D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C5703E2-E74C-E1CB-7583-1F33734B4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E9959B5-A45B-D3D4-E935-B0CE74BFF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3179" y="6139930"/>
            <a:ext cx="924339" cy="34394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19E084A3-61DD-23AB-9734-FE720072AB2A}"/>
              </a:ext>
            </a:extLst>
          </p:cNvPr>
          <p:cNvSpPr txBox="1"/>
          <p:nvPr userDrawn="1"/>
        </p:nvSpPr>
        <p:spPr>
          <a:xfrm>
            <a:off x="12110224" y="67487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10" name="Pladsholder til slidenummer 4">
            <a:extLst>
              <a:ext uri="{FF2B5EF4-FFF2-40B4-BE49-F238E27FC236}">
                <a16:creationId xmlns:a16="http://schemas.microsoft.com/office/drawing/2014/main" id="{C185D1EC-01E1-E04F-F5E9-B7161E9D3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6400" y="6260400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90B35B4-2054-4E4A-9D5F-BD2D9810F75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8909160A-0E1F-0E96-8CA0-71BE944EDC6A}"/>
              </a:ext>
            </a:extLst>
          </p:cNvPr>
          <p:cNvSpPr txBox="1">
            <a:spLocks/>
          </p:cNvSpPr>
          <p:nvPr userDrawn="1"/>
        </p:nvSpPr>
        <p:spPr>
          <a:xfrm>
            <a:off x="7636817" y="6259051"/>
            <a:ext cx="3797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dirty="0"/>
              <a:t>Trin-for-trin guide til avanceret søgning i </a:t>
            </a:r>
            <a:r>
              <a:rPr lang="da-DK" dirty="0" err="1"/>
              <a:t>Bibliotek.dk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5614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8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6">
            <a:extLst>
              <a:ext uri="{FF2B5EF4-FFF2-40B4-BE49-F238E27FC236}">
                <a16:creationId xmlns:a16="http://schemas.microsoft.com/office/drawing/2014/main" id="{77A65FA8-BF48-6978-273F-C483D3B1EB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3179" y="6139930"/>
            <a:ext cx="924339" cy="343940"/>
          </a:xfrm>
          <a:prstGeom prst="rect">
            <a:avLst/>
          </a:prstGeom>
        </p:spPr>
      </p:pic>
      <p:sp>
        <p:nvSpPr>
          <p:cNvPr id="9" name="Pladsholder til slidenummer 4">
            <a:extLst>
              <a:ext uri="{FF2B5EF4-FFF2-40B4-BE49-F238E27FC236}">
                <a16:creationId xmlns:a16="http://schemas.microsoft.com/office/drawing/2014/main" id="{CD37C166-C296-F8AA-D5FA-A86428472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8137"/>
            <a:ext cx="56601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E90B35B4-2054-4E4A-9D5F-BD2D9810F75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Pladsholder til sidefod 4">
            <a:extLst>
              <a:ext uri="{FF2B5EF4-FFF2-40B4-BE49-F238E27FC236}">
                <a16:creationId xmlns:a16="http://schemas.microsoft.com/office/drawing/2014/main" id="{364DBACE-6FD0-266A-8A97-3F9DAFA9BD1E}"/>
              </a:ext>
            </a:extLst>
          </p:cNvPr>
          <p:cNvSpPr txBox="1">
            <a:spLocks/>
          </p:cNvSpPr>
          <p:nvPr userDrawn="1"/>
        </p:nvSpPr>
        <p:spPr>
          <a:xfrm>
            <a:off x="7636817" y="6259051"/>
            <a:ext cx="3797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dirty="0"/>
              <a:t>Trin-for-trin guide til avanceret søgning i </a:t>
            </a:r>
            <a:r>
              <a:rPr lang="da-DK" dirty="0" err="1"/>
              <a:t>bibliotek.dk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0289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>
            <a:extLst>
              <a:ext uri="{FF2B5EF4-FFF2-40B4-BE49-F238E27FC236}">
                <a16:creationId xmlns:a16="http://schemas.microsoft.com/office/drawing/2014/main" id="{9D853B4F-6F77-50F3-435F-62B38F7571D9}"/>
              </a:ext>
            </a:extLst>
          </p:cNvPr>
          <p:cNvGrpSpPr/>
          <p:nvPr userDrawn="1"/>
        </p:nvGrpSpPr>
        <p:grpSpPr>
          <a:xfrm>
            <a:off x="2772218" y="2422799"/>
            <a:ext cx="6647563" cy="2012400"/>
            <a:chOff x="2698452" y="2422799"/>
            <a:chExt cx="6647563" cy="2012400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D1B1BED1-9777-0CCE-8C6C-16C54D826794}"/>
                </a:ext>
              </a:extLst>
            </p:cNvPr>
            <p:cNvSpPr/>
            <p:nvPr/>
          </p:nvSpPr>
          <p:spPr>
            <a:xfrm>
              <a:off x="2698452" y="2422799"/>
              <a:ext cx="6647563" cy="2012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" name="Tekstfelt 3">
              <a:extLst>
                <a:ext uri="{FF2B5EF4-FFF2-40B4-BE49-F238E27FC236}">
                  <a16:creationId xmlns:a16="http://schemas.microsoft.com/office/drawing/2014/main" id="{7E7C2F94-E085-A5DC-6805-41F543482628}"/>
                </a:ext>
              </a:extLst>
            </p:cNvPr>
            <p:cNvSpPr txBox="1"/>
            <p:nvPr/>
          </p:nvSpPr>
          <p:spPr>
            <a:xfrm>
              <a:off x="4097182" y="2602799"/>
              <a:ext cx="4951069" cy="149329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dirty="0">
                  <a:solidFill>
                    <a:schemeClr val="bg1"/>
                  </a:solidFill>
                  <a:effectLst/>
                  <a:latin typeface="IBM Plex Serif" panose="02060503050406000203" pitchFamily="18" charset="77"/>
                </a:rPr>
                <a:t>Hvis du får brug for hjælp</a:t>
              </a:r>
            </a:p>
            <a:p>
              <a:pPr>
                <a:lnSpc>
                  <a:spcPct val="150000"/>
                </a:lnSpc>
              </a:pPr>
              <a:r>
                <a:rPr lang="da-DK" sz="1200" dirty="0">
                  <a:solidFill>
                    <a:schemeClr val="bg1"/>
                  </a:solidFill>
                  <a:effectLst/>
                  <a:latin typeface="IBM Plex Sans Light" panose="020B0403050203000203" pitchFamily="34" charset="0"/>
                </a:rPr>
                <a:t>På </a:t>
              </a:r>
              <a:r>
                <a:rPr lang="da-DK" sz="1200" dirty="0" err="1">
                  <a:solidFill>
                    <a:schemeClr val="bg1"/>
                  </a:solidFill>
                  <a:effectLst/>
                  <a:latin typeface="IBM Plex Sans Medium" panose="020B0503050203000203" pitchFamily="34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Bibliotek.dk</a:t>
              </a:r>
              <a:r>
                <a:rPr lang="da-DK" sz="1200" dirty="0">
                  <a:solidFill>
                    <a:schemeClr val="bg1"/>
                  </a:solidFill>
                  <a:effectLst/>
                  <a:latin typeface="IBM Plex Sans Medium" panose="020B0503050203000203" pitchFamily="34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da-DK" sz="1200" dirty="0">
                  <a:solidFill>
                    <a:schemeClr val="bg1"/>
                  </a:solidFill>
                  <a:effectLst/>
                  <a:latin typeface="IBM Plex Sans Light" panose="020B0403050203000203" pitchFamily="34" charset="0"/>
                </a:rPr>
                <a:t>finder du en række vejledninger for eksempel til søgning og bestilling</a:t>
              </a:r>
              <a:r>
                <a:rPr lang="da-DK" sz="1200" dirty="0">
                  <a:solidFill>
                    <a:schemeClr val="bg1"/>
                  </a:solidFill>
                  <a:effectLst/>
                  <a:latin typeface="IBM Plex Sans" panose="020B0503050203000203" pitchFamily="34" charset="0"/>
                </a:rPr>
                <a:t>. </a:t>
              </a:r>
              <a:r>
                <a:rPr lang="da-DK" sz="1200" dirty="0">
                  <a:solidFill>
                    <a:schemeClr val="bg1"/>
                  </a:solidFill>
                  <a:effectLst/>
                  <a:latin typeface="IBM Plex Sans Light" panose="020B0403050203000203" pitchFamily="34" charset="0"/>
                </a:rPr>
                <a:t>Du kan også kontakte DBC </a:t>
              </a:r>
              <a:r>
                <a:rPr lang="da-DK" sz="1200" dirty="0" err="1">
                  <a:solidFill>
                    <a:schemeClr val="bg1"/>
                  </a:solidFill>
                  <a:effectLst/>
                  <a:latin typeface="IBM Plex Sans Light" panose="020B0403050203000203" pitchFamily="34" charset="0"/>
                </a:rPr>
                <a:t>DIGITALs</a:t>
              </a:r>
              <a:r>
                <a:rPr lang="da-DK" sz="1200" dirty="0">
                  <a:solidFill>
                    <a:schemeClr val="bg1"/>
                  </a:solidFill>
                  <a:effectLst/>
                  <a:latin typeface="IBM Plex Sans Light" panose="020B0403050203000203" pitchFamily="34" charset="0"/>
                </a:rPr>
                <a:t> kundeservice, bruge feedback-knappen på </a:t>
              </a:r>
              <a:r>
                <a:rPr lang="da-DK" sz="1200" dirty="0" err="1">
                  <a:solidFill>
                    <a:schemeClr val="bg1"/>
                  </a:solidFill>
                  <a:effectLst/>
                  <a:latin typeface="IBM Plex Sans Light" panose="020B0403050203000203" pitchFamily="34" charset="0"/>
                </a:rPr>
                <a:t>Bibliotek.dk</a:t>
              </a:r>
              <a:r>
                <a:rPr lang="da-DK" sz="1200" dirty="0">
                  <a:solidFill>
                    <a:schemeClr val="bg1"/>
                  </a:solidFill>
                  <a:effectLst/>
                  <a:latin typeface="IBM Plex Sans Light" panose="020B0403050203000203" pitchFamily="34" charset="0"/>
                </a:rPr>
                <a:t> eller spørge på dit lokale bibliotek, hvis du har brug for yderligere hjælp.</a:t>
              </a:r>
            </a:p>
          </p:txBody>
        </p:sp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BAEA01D1-8789-4F9E-59CC-96C8C8B76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057721" y="3102450"/>
              <a:ext cx="653098" cy="653098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1967A033-403C-6CF4-74D0-383C93303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228252" y="2776765"/>
              <a:ext cx="377820" cy="104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88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5C78ACE-8AC9-7882-5B81-00C90610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3F0ADF2-67CB-16CD-6248-3554F7B8C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slidenummer 4">
            <a:extLst>
              <a:ext uri="{FF2B5EF4-FFF2-40B4-BE49-F238E27FC236}">
                <a16:creationId xmlns:a16="http://schemas.microsoft.com/office/drawing/2014/main" id="{2A369728-8AA5-EAA6-A83C-ECEC1C81D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28137"/>
            <a:ext cx="56601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E90B35B4-2054-4E4A-9D5F-BD2D9810F75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2026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65" r:id="rId3"/>
    <p:sldLayoutId id="214748366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BM Plex Serif" panose="02060503050406000203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8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emf"/><Relationship Id="rId7" Type="http://schemas.openxmlformats.org/officeDocument/2006/relationships/image" Target="../media/image1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83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7F353-E6C7-FCBA-1BAC-6B7AFCEB9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66CBC76C-E7D6-BF72-E897-585B612C07A5}"/>
              </a:ext>
            </a:extLst>
          </p:cNvPr>
          <p:cNvSpPr txBox="1">
            <a:spLocks/>
          </p:cNvSpPr>
          <p:nvPr/>
        </p:nvSpPr>
        <p:spPr>
          <a:xfrm>
            <a:off x="575508" y="576000"/>
            <a:ext cx="8338344" cy="9368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Tips til at få det bedste ud af dine avancerede søgninger</a:t>
            </a:r>
            <a:endParaRPr lang="da-DK" sz="1600" dirty="0">
              <a:latin typeface="IBM Plex Sans Light" panose="020B0403050203000203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593B80-CF0B-D1CF-A627-135C1DE71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F03FB2D9-418B-F7B0-6FFE-F3B76E7E84E4}"/>
              </a:ext>
            </a:extLst>
          </p:cNvPr>
          <p:cNvSpPr txBox="1"/>
          <p:nvPr/>
        </p:nvSpPr>
        <p:spPr>
          <a:xfrm>
            <a:off x="2912399" y="2282810"/>
            <a:ext cx="7014478" cy="2945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a-DK" sz="1700" dirty="0">
                <a:solidFill>
                  <a:schemeClr val="tx2"/>
                </a:solidFill>
                <a:latin typeface="IBM Plex Serif" panose="02060503050406000203" pitchFamily="18" charset="77"/>
              </a:rPr>
              <a:t>For at få mest muligt ud af dine søgninger, kan du overveje følgende:</a:t>
            </a:r>
          </a:p>
          <a:p>
            <a:endParaRPr lang="da-DK" sz="1600" dirty="0">
              <a:solidFill>
                <a:schemeClr val="tx2"/>
              </a:solidFill>
              <a:latin typeface="IBM Plex Serif" panose="02060503050406000203" pitchFamily="18" charset="77"/>
            </a:endParaRPr>
          </a:p>
          <a:p>
            <a:pPr marL="285750" indent="-285750">
              <a:lnSpc>
                <a:spcPts val="236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Brug flere søgefelter: </a:t>
            </a:r>
            <a:r>
              <a:rPr lang="da-DK" sz="1600" dirty="0">
                <a:latin typeface="IBM Plex Sans Light" panose="020B0403050203000203" pitchFamily="34" charset="0"/>
              </a:rPr>
              <a:t>Jo flere felter du bruger, desto mere præcis bliver din søgning.</a:t>
            </a:r>
          </a:p>
          <a:p>
            <a:pPr marL="285750" indent="-285750">
              <a:lnSpc>
                <a:spcPts val="236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Kombinér søgeord med OG, ELLER, IKKE: </a:t>
            </a:r>
            <a:r>
              <a:rPr lang="da-DK" sz="1600" dirty="0">
                <a:latin typeface="IBM Plex Sans Light" panose="020B0403050203000203" pitchFamily="34" charset="0"/>
              </a:rPr>
              <a:t>Brug disse operatorer til at kombinere eller udelukke søgeord og finjustere dine søgeresultater.</a:t>
            </a:r>
          </a:p>
          <a:p>
            <a:pPr marL="285750" indent="-285750">
              <a:lnSpc>
                <a:spcPts val="236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Anvend filtre: </a:t>
            </a:r>
            <a:r>
              <a:rPr lang="da-DK" sz="1600" dirty="0">
                <a:latin typeface="IBM Plex Sans Light" panose="020B0403050203000203" pitchFamily="34" charset="0"/>
              </a:rPr>
              <a:t>Filtrér efter materialetype, udgivelsesår eller sprog for at finde de mest relevante materialer.</a:t>
            </a:r>
          </a:p>
          <a:p>
            <a:pPr marL="285750" indent="-285750">
              <a:lnSpc>
                <a:spcPts val="236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Tilpas dine søgeord</a:t>
            </a:r>
            <a:r>
              <a:rPr lang="da-DK" sz="1600" dirty="0">
                <a:latin typeface="IBM Plex Sans" panose="020B0503050203000203" pitchFamily="34" charset="0"/>
              </a:rPr>
              <a:t>: </a:t>
            </a:r>
            <a:r>
              <a:rPr lang="da-DK" sz="1600" dirty="0">
                <a:latin typeface="IBM Plex Sans Light" panose="020B0403050203000203" pitchFamily="34" charset="0"/>
              </a:rPr>
              <a:t>Justér dine søgeord eller prøv synonymer, hvis de første resultater ikke matcher dine behov.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4B25463-137D-D33A-EAB3-A69D385CE4F5}"/>
              </a:ext>
            </a:extLst>
          </p:cNvPr>
          <p:cNvSpPr/>
          <p:nvPr/>
        </p:nvSpPr>
        <p:spPr>
          <a:xfrm>
            <a:off x="576473" y="2282810"/>
            <a:ext cx="1980000" cy="19800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34">
            <a:extLst>
              <a:ext uri="{FF2B5EF4-FFF2-40B4-BE49-F238E27FC236}">
                <a16:creationId xmlns:a16="http://schemas.microsoft.com/office/drawing/2014/main" id="{79759A81-1DDE-898C-B448-5B4A93F24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71245" y="2877582"/>
            <a:ext cx="790457" cy="7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56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BCB24-AD3B-3878-8F51-2B9E66414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FA202E7B-B726-7167-85A5-3FD19EB3A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AD8F9EB-D50D-7D31-D54E-08B868EC6543}"/>
              </a:ext>
            </a:extLst>
          </p:cNvPr>
          <p:cNvSpPr txBox="1">
            <a:spLocks/>
          </p:cNvSpPr>
          <p:nvPr/>
        </p:nvSpPr>
        <p:spPr>
          <a:xfrm>
            <a:off x="1271588" y="1500539"/>
            <a:ext cx="3240000" cy="324000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vert="horz" lIns="360000" tIns="360000" rIns="360000" bIns="36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IBM Plex Serif" panose="02060503050406000203" pitchFamily="18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a-DK" dirty="0">
                <a:solidFill>
                  <a:schemeClr val="tx2"/>
                </a:solidFill>
              </a:rPr>
              <a:t>Opsummering af vigtige punkter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5ABD8145-57C5-4661-7217-2820A2150974}"/>
              </a:ext>
            </a:extLst>
          </p:cNvPr>
          <p:cNvSpPr txBox="1"/>
          <p:nvPr/>
        </p:nvSpPr>
        <p:spPr>
          <a:xfrm>
            <a:off x="5193915" y="2154878"/>
            <a:ext cx="6477852" cy="187743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da-DK" sz="1600" b="1" dirty="0">
                <a:latin typeface="IBM Plex Sans" panose="020B0503050203000203" pitchFamily="34" charset="0"/>
              </a:rPr>
              <a:t>Kombinér søgefelter </a:t>
            </a:r>
            <a:r>
              <a:rPr lang="da-DK" sz="1600" dirty="0">
                <a:latin typeface="IBM Plex Sans Light" panose="020B0403050203000203" pitchFamily="34" charset="0"/>
              </a:rPr>
              <a:t>og brug filtre for at gøre din søgning mere præcis</a:t>
            </a:r>
            <a:br>
              <a:rPr lang="da-DK" sz="1600" dirty="0">
                <a:latin typeface="IBM Plex Sans Light" panose="020B0403050203000203" pitchFamily="34" charset="0"/>
              </a:rPr>
            </a:br>
            <a:endParaRPr lang="da-DK" sz="1600" dirty="0">
              <a:latin typeface="IBM Plex Sans Light" panose="020B0403050203000203" pitchFamily="34" charset="0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da-DK" sz="1600" b="1" dirty="0">
                <a:latin typeface="IBM Plex Sans" panose="020B0503050203000203" pitchFamily="34" charset="0"/>
              </a:rPr>
              <a:t>Justér</a:t>
            </a:r>
            <a:r>
              <a:rPr lang="da-DK" sz="1600" dirty="0">
                <a:latin typeface="IBM Plex Sans Light" panose="020B0403050203000203" pitchFamily="34" charset="0"/>
              </a:rPr>
              <a:t> dine søgeord og optimer dine kriterier for at få de bedste resultater.</a:t>
            </a:r>
            <a:br>
              <a:rPr lang="da-DK" sz="1600" dirty="0">
                <a:latin typeface="IBM Plex Sans Light" panose="020B0403050203000203" pitchFamily="34" charset="0"/>
              </a:rPr>
            </a:br>
            <a:endParaRPr lang="da-DK" sz="1600" dirty="0">
              <a:latin typeface="IBM Plex Sans Light" panose="020B0403050203000203" pitchFamily="34" charset="0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da-DK" sz="1600" b="1" dirty="0">
                <a:latin typeface="IBM Plex Sans" panose="020B0503050203000203" pitchFamily="34" charset="0"/>
              </a:rPr>
              <a:t>Gem</a:t>
            </a:r>
            <a:r>
              <a:rPr lang="da-DK" sz="1600" dirty="0">
                <a:latin typeface="IBM Plex Sans Light" panose="020B0403050203000203" pitchFamily="34" charset="0"/>
              </a:rPr>
              <a:t> dine resultater i huskelisten eller </a:t>
            </a:r>
            <a:r>
              <a:rPr lang="da-DK" sz="1600" b="1" dirty="0">
                <a:latin typeface="IBM Plex Sans" panose="020B0503050203000203" pitchFamily="34" charset="0"/>
              </a:rPr>
              <a:t>bestil</a:t>
            </a:r>
            <a:r>
              <a:rPr lang="da-DK" sz="1600" dirty="0">
                <a:latin typeface="IBM Plex Sans Light" panose="020B0403050203000203" pitchFamily="34" charset="0"/>
              </a:rPr>
              <a:t> materialer til afhentning på dit lokale bibliotek. 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6658520-9E41-55F7-E4E4-A346F6367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635647" y="3342788"/>
            <a:ext cx="232720" cy="226649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DD712F53-563E-ED91-9271-0976A234DBC9}"/>
              </a:ext>
            </a:extLst>
          </p:cNvPr>
          <p:cNvGrpSpPr/>
          <p:nvPr/>
        </p:nvGrpSpPr>
        <p:grpSpPr>
          <a:xfrm>
            <a:off x="4846925" y="1929542"/>
            <a:ext cx="505986" cy="1841234"/>
            <a:chOff x="4996839" y="1408417"/>
            <a:chExt cx="556585" cy="1841234"/>
          </a:xfrm>
        </p:grpSpPr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E89AE069-7237-4F9F-A016-271B23DD7508}"/>
                </a:ext>
              </a:extLst>
            </p:cNvPr>
            <p:cNvSpPr txBox="1"/>
            <p:nvPr/>
          </p:nvSpPr>
          <p:spPr>
            <a:xfrm>
              <a:off x="4996839" y="1408417"/>
              <a:ext cx="556585" cy="4848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4520"/>
                </a:lnSpc>
              </a:pPr>
              <a:r>
                <a:rPr lang="da-DK" sz="1600" dirty="0">
                  <a:solidFill>
                    <a:schemeClr val="tx2"/>
                  </a:solidFill>
                  <a:latin typeface="IBM Plex Sans Light" panose="020B0403050203000203" pitchFamily="34" charset="0"/>
                </a:rPr>
                <a:t>1.</a:t>
              </a:r>
            </a:p>
          </p:txBody>
        </p:sp>
        <p:sp>
          <p:nvSpPr>
            <p:cNvPr id="4" name="Tekstfelt 3">
              <a:extLst>
                <a:ext uri="{FF2B5EF4-FFF2-40B4-BE49-F238E27FC236}">
                  <a16:creationId xmlns:a16="http://schemas.microsoft.com/office/drawing/2014/main" id="{2EE029F1-AC5C-CC2B-A729-20B6C9EF8B37}"/>
                </a:ext>
              </a:extLst>
            </p:cNvPr>
            <p:cNvSpPr txBox="1"/>
            <p:nvPr/>
          </p:nvSpPr>
          <p:spPr>
            <a:xfrm>
              <a:off x="4996839" y="1979262"/>
              <a:ext cx="556585" cy="6453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4520"/>
                </a:lnSpc>
              </a:pPr>
              <a:r>
                <a:rPr lang="da-DK" sz="1600" dirty="0">
                  <a:solidFill>
                    <a:schemeClr val="tx2"/>
                  </a:solidFill>
                  <a:latin typeface="IBM Plex Sans Light" panose="020B0403050203000203" pitchFamily="34" charset="0"/>
                </a:rPr>
                <a:t>2.</a:t>
              </a:r>
            </a:p>
          </p:txBody>
        </p:sp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2F67E952-3AF6-740C-3DAB-54E071E36317}"/>
                </a:ext>
              </a:extLst>
            </p:cNvPr>
            <p:cNvSpPr txBox="1"/>
            <p:nvPr/>
          </p:nvSpPr>
          <p:spPr>
            <a:xfrm>
              <a:off x="4996839" y="2764775"/>
              <a:ext cx="556585" cy="4848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4520"/>
                </a:lnSpc>
              </a:pPr>
              <a:r>
                <a:rPr lang="da-DK" sz="1600" dirty="0">
                  <a:solidFill>
                    <a:schemeClr val="tx2"/>
                  </a:solidFill>
                  <a:latin typeface="IBM Plex Sans Light" panose="020B0403050203000203" pitchFamily="34" charset="0"/>
                </a:rPr>
                <a:t>3.</a:t>
              </a:r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A8B52A5F-1AD9-63C8-E08A-47B7E8847A51}"/>
              </a:ext>
            </a:extLst>
          </p:cNvPr>
          <p:cNvGrpSpPr/>
          <p:nvPr/>
        </p:nvGrpSpPr>
        <p:grpSpPr>
          <a:xfrm>
            <a:off x="5099918" y="4443972"/>
            <a:ext cx="8469160" cy="593134"/>
            <a:chOff x="5413279" y="5328474"/>
            <a:chExt cx="8469160" cy="593134"/>
          </a:xfrm>
        </p:grpSpPr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B6D91F97-45B4-64C8-D426-E9FE1A762819}"/>
                </a:ext>
              </a:extLst>
            </p:cNvPr>
            <p:cNvSpPr txBox="1"/>
            <p:nvPr/>
          </p:nvSpPr>
          <p:spPr>
            <a:xfrm>
              <a:off x="5413279" y="5328474"/>
              <a:ext cx="8469160" cy="318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Clr>
                  <a:schemeClr val="tx2"/>
                </a:buClr>
              </a:pPr>
              <a:r>
                <a:rPr lang="da-DK" sz="1100" dirty="0">
                  <a:latin typeface="IBM Plex Sans Light" panose="020B0403050203000203" pitchFamily="34" charset="0"/>
                </a:rPr>
                <a:t>Læs mere:       </a:t>
              </a:r>
              <a:r>
                <a:rPr lang="da-DK" sz="1100" u="sng" dirty="0">
                  <a:solidFill>
                    <a:schemeClr val="tx2"/>
                  </a:solidFill>
                  <a:latin typeface="IBM Plex Sans" panose="020B0503050203000203" pitchFamily="34" charset="0"/>
                </a:rPr>
                <a:t>Effektive søgeteknikker i </a:t>
              </a:r>
              <a:r>
                <a:rPr lang="da-DK" sz="1100" u="sng" dirty="0" err="1">
                  <a:solidFill>
                    <a:schemeClr val="tx2"/>
                  </a:solidFill>
                  <a:latin typeface="IBM Plex Sans" panose="020B0503050203000203" pitchFamily="34" charset="0"/>
                </a:rPr>
                <a:t>Bibliotek.dk</a:t>
              </a:r>
              <a:r>
                <a:rPr lang="da-DK" sz="1100" u="sng" dirty="0">
                  <a:solidFill>
                    <a:schemeClr val="tx2"/>
                  </a:solidFill>
                  <a:latin typeface="IBM Plex Sans" panose="020B0503050203000203" pitchFamily="34" charset="0"/>
                </a:rPr>
                <a:t> </a:t>
              </a:r>
            </a:p>
          </p:txBody>
        </p:sp>
        <p:pic>
          <p:nvPicPr>
            <p:cNvPr id="6" name="Billede 3">
              <a:extLst>
                <a:ext uri="{FF2B5EF4-FFF2-40B4-BE49-F238E27FC236}">
                  <a16:creationId xmlns:a16="http://schemas.microsoft.com/office/drawing/2014/main" id="{18E6875A-A9EE-0B08-4214-F8067ECC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153185" y="5392431"/>
              <a:ext cx="261080" cy="261080"/>
            </a:xfrm>
            <a:prstGeom prst="rect">
              <a:avLst/>
            </a:prstGeom>
          </p:spPr>
        </p:pic>
        <p:pic>
          <p:nvPicPr>
            <p:cNvPr id="10" name="Billede 3">
              <a:extLst>
                <a:ext uri="{FF2B5EF4-FFF2-40B4-BE49-F238E27FC236}">
                  <a16:creationId xmlns:a16="http://schemas.microsoft.com/office/drawing/2014/main" id="{EBA4930A-2C8D-B78A-4B60-DC26A65A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153185" y="5647023"/>
              <a:ext cx="261080" cy="261080"/>
            </a:xfrm>
            <a:prstGeom prst="rect">
              <a:avLst/>
            </a:prstGeom>
          </p:spPr>
        </p:pic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0E9A41E0-3562-9C53-F721-1BDEAB345568}"/>
                </a:ext>
              </a:extLst>
            </p:cNvPr>
            <p:cNvSpPr txBox="1"/>
            <p:nvPr/>
          </p:nvSpPr>
          <p:spPr>
            <a:xfrm>
              <a:off x="6298195" y="5659998"/>
              <a:ext cx="694178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100" u="sng" dirty="0">
                  <a:solidFill>
                    <a:schemeClr val="tx2"/>
                  </a:solidFill>
                  <a:latin typeface="IBM Plex Sans" panose="020B0503050203000203" pitchFamily="34" charset="0"/>
                </a:rPr>
                <a:t>Referenceværktøjer – Sådan henter du referencer i </a:t>
              </a:r>
              <a:r>
                <a:rPr lang="da-DK" sz="1100" u="sng" dirty="0" err="1">
                  <a:solidFill>
                    <a:schemeClr val="tx2"/>
                  </a:solidFill>
                  <a:latin typeface="IBM Plex Sans" panose="020B0503050203000203" pitchFamily="34" charset="0"/>
                </a:rPr>
                <a:t>Bibliotek.dk</a:t>
              </a:r>
              <a:endParaRPr lang="da-DK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1582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916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46F55-4EFE-B2BD-D463-31ABEB8C2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15EF20CE-A61A-E53C-AE3B-55A18CA9282B}"/>
              </a:ext>
            </a:extLst>
          </p:cNvPr>
          <p:cNvSpPr txBox="1">
            <a:spLocks/>
          </p:cNvSpPr>
          <p:nvPr/>
        </p:nvSpPr>
        <p:spPr>
          <a:xfrm>
            <a:off x="1271588" y="1500539"/>
            <a:ext cx="3240000" cy="324000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vert="horz" lIns="360000" tIns="360000" rIns="360000" bIns="36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IBM Plex Serif" panose="02060503050406000203" pitchFamily="18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a-DK" dirty="0">
                <a:solidFill>
                  <a:schemeClr val="tx2"/>
                </a:solidFill>
              </a:rPr>
              <a:t>Hvad er </a:t>
            </a:r>
            <a:r>
              <a:rPr lang="da-DK" dirty="0" err="1">
                <a:solidFill>
                  <a:schemeClr val="tx2"/>
                </a:solidFill>
              </a:rPr>
              <a:t>Bibliotek.dk</a:t>
            </a:r>
            <a:r>
              <a:rPr lang="da-DK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7759C95D-1627-F851-34D7-0CF1D2060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2" name="Billede 12">
            <a:extLst>
              <a:ext uri="{FF2B5EF4-FFF2-40B4-BE49-F238E27FC236}">
                <a16:creationId xmlns:a16="http://schemas.microsoft.com/office/drawing/2014/main" id="{51AD4517-EEF4-D0AD-BAB2-4B738E6F5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V="1">
            <a:off x="1638682" y="2860367"/>
            <a:ext cx="226649" cy="226649"/>
          </a:xfrm>
          <a:prstGeom prst="rect">
            <a:avLst/>
          </a:prstGeom>
        </p:spPr>
      </p:pic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191F2549-7DFE-82C2-0A48-D9A2B3EC7BFE}"/>
              </a:ext>
            </a:extLst>
          </p:cNvPr>
          <p:cNvSpPr txBox="1">
            <a:spLocks/>
          </p:cNvSpPr>
          <p:nvPr/>
        </p:nvSpPr>
        <p:spPr>
          <a:xfrm>
            <a:off x="4511588" y="1500540"/>
            <a:ext cx="5968799" cy="32400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360000" tIns="360000" rIns="360000" bIns="36000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20"/>
              </a:lnSpc>
              <a:buFont typeface="Arial" panose="020B0604020202020204" pitchFamily="34" charset="0"/>
              <a:buNone/>
            </a:pPr>
            <a:r>
              <a:rPr lang="da-DK" sz="1600" dirty="0" err="1">
                <a:solidFill>
                  <a:schemeClr val="tx2"/>
                </a:solidFill>
                <a:latin typeface="IBM Plex Serif" panose="02060503050406000203" pitchFamily="18" charset="77"/>
              </a:rPr>
              <a:t>Bibliotek.dk</a:t>
            </a:r>
            <a:r>
              <a:rPr lang="da-DK" sz="1600" dirty="0">
                <a:solidFill>
                  <a:schemeClr val="tx2"/>
                </a:solidFill>
                <a:latin typeface="IBM Plex Serif" panose="02060503050406000203" pitchFamily="18" charset="77"/>
              </a:rPr>
              <a:t> </a:t>
            </a:r>
            <a:r>
              <a:rPr lang="da-DK" sz="1600" dirty="0">
                <a:latin typeface="IBM Plex Sans Light" panose="020B0403050203000203" pitchFamily="34" charset="0"/>
                <a:ea typeface="Open Sans Light"/>
                <a:cs typeface="Open Sans Light"/>
              </a:rPr>
              <a:t>giver dig adgang til materialer på alle offentlige biblioteker i Danmark. </a:t>
            </a:r>
          </a:p>
          <a:p>
            <a:pPr marL="0" indent="0">
              <a:lnSpc>
                <a:spcPts val="2320"/>
              </a:lnSpc>
              <a:buFont typeface="Arial" panose="020B0604020202020204" pitchFamily="34" charset="0"/>
              <a:buNone/>
            </a:pPr>
            <a:r>
              <a:rPr lang="da-DK" sz="1600" dirty="0">
                <a:latin typeface="IBM Plex Sans Light" panose="020B0403050203000203" pitchFamily="34" charset="0"/>
                <a:ea typeface="Open Sans Light"/>
                <a:cs typeface="Open Sans Light"/>
              </a:rPr>
              <a:t>Du kan søge og bestille bøger, artikler, film, musik og meget mere. </a:t>
            </a:r>
          </a:p>
          <a:p>
            <a:pPr marL="0" indent="0">
              <a:lnSpc>
                <a:spcPts val="2320"/>
              </a:lnSpc>
              <a:buFont typeface="Arial" panose="020B0604020202020204" pitchFamily="34" charset="0"/>
              <a:buNone/>
            </a:pPr>
            <a:r>
              <a:rPr lang="da-DK" sz="1600" dirty="0">
                <a:latin typeface="IBM Plex Sans Light" panose="020B0403050203000203" pitchFamily="34" charset="0"/>
                <a:ea typeface="Open Sans Light"/>
                <a:cs typeface="Open Sans Light"/>
              </a:rPr>
              <a:t>De materialer, du bestiller, bliver leveret til dit lokale bibliotek, hvor du kan afhente dem.</a:t>
            </a:r>
          </a:p>
          <a:p>
            <a:pPr marL="0" indent="0">
              <a:lnSpc>
                <a:spcPts val="2320"/>
              </a:lnSpc>
              <a:buNone/>
            </a:pPr>
            <a:r>
              <a:rPr lang="da-DK" sz="1600" dirty="0">
                <a:latin typeface="IBM Plex Sans Light" panose="020B0403050203000203" pitchFamily="34" charset="0"/>
              </a:rPr>
              <a:t>I denne guide viser vi dig, hvordan du kan </a:t>
            </a:r>
            <a:r>
              <a:rPr lang="da-DK" sz="1600" b="1" dirty="0"/>
              <a:t>udnytte de avancerede søgemuligheder</a:t>
            </a:r>
            <a:r>
              <a:rPr lang="da-DK" sz="1600" b="1" dirty="0">
                <a:latin typeface="IBM Plex Sans Light" panose="020B0403050203000203" pitchFamily="34" charset="0"/>
              </a:rPr>
              <a:t> </a:t>
            </a:r>
            <a:r>
              <a:rPr lang="da-DK" sz="1600" dirty="0">
                <a:latin typeface="IBM Plex Sans Light" panose="020B0403050203000203" pitchFamily="34" charset="0"/>
              </a:rPr>
              <a:t>i Bibliotek.dk bedst muligt.</a:t>
            </a:r>
            <a:endParaRPr lang="en-US" sz="1600" dirty="0"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4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D4413-3786-BCDC-C8ED-3B46EE9F4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B4F51B6-3ED9-EC2A-C8F8-20B29AEF8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588" y="1500540"/>
            <a:ext cx="6229267" cy="3240000"/>
          </a:xfrm>
          <a:solidFill>
            <a:schemeClr val="bg1">
              <a:alpha val="50000"/>
            </a:schemeClr>
          </a:solidFill>
        </p:spPr>
        <p:txBody>
          <a:bodyPr lIns="360000" tIns="360000" rIns="360000" bIns="360000" anchor="ctr">
            <a:noAutofit/>
          </a:bodyPr>
          <a:lstStyle/>
          <a:p>
            <a:pPr marL="0" indent="0" algn="l" rtl="0" fontAlgn="base">
              <a:lnSpc>
                <a:spcPts val="2320"/>
              </a:lnSpc>
              <a:buNone/>
            </a:pPr>
            <a:r>
              <a:rPr lang="da-DK" sz="1600" b="1" dirty="0"/>
              <a:t>Avanceret søgning i Bibliotek.dk </a:t>
            </a:r>
            <a:r>
              <a:rPr lang="da-DK" sz="1600" dirty="0">
                <a:latin typeface="IBM Plex Sans Light" panose="020B0403050203000203" pitchFamily="34" charset="0"/>
              </a:rPr>
              <a:t>hjælper dig med at finde relevante materialer til dine studier.</a:t>
            </a:r>
          </a:p>
          <a:p>
            <a:pPr marL="0" indent="0" algn="l" rtl="0" fontAlgn="base">
              <a:lnSpc>
                <a:spcPts val="2320"/>
              </a:lnSpc>
              <a:buNone/>
            </a:pPr>
            <a:r>
              <a:rPr lang="da-DK" sz="1600" dirty="0">
                <a:latin typeface="IBM Plex Sans Light" panose="020B0403050203000203" pitchFamily="34" charset="0"/>
              </a:rPr>
              <a:t>Ved at bruge </a:t>
            </a:r>
            <a:r>
              <a:rPr lang="da-DK" sz="1600" b="1" dirty="0"/>
              <a:t>specifikke felter </a:t>
            </a:r>
            <a:r>
              <a:rPr lang="da-DK" sz="1600" dirty="0">
                <a:latin typeface="IBM Plex Sans Light" panose="020B0403050203000203" pitchFamily="34" charset="0"/>
              </a:rPr>
              <a:t>som </a:t>
            </a:r>
            <a:r>
              <a:rPr lang="da-DK" sz="1600" b="1" dirty="0"/>
              <a:t>forfatter</a:t>
            </a:r>
            <a:r>
              <a:rPr lang="da-DK" sz="1600" dirty="0">
                <a:latin typeface="IBM Plex Sans Light" panose="020B0403050203000203" pitchFamily="34" charset="0"/>
              </a:rPr>
              <a:t>, </a:t>
            </a:r>
            <a:r>
              <a:rPr lang="da-DK" sz="1600" b="1" dirty="0"/>
              <a:t>titel</a:t>
            </a:r>
            <a:r>
              <a:rPr lang="da-DK" sz="1600" dirty="0">
                <a:latin typeface="IBM Plex Sans Light" panose="020B0403050203000203" pitchFamily="34" charset="0"/>
              </a:rPr>
              <a:t> eller </a:t>
            </a:r>
            <a:r>
              <a:rPr lang="da-DK" sz="1600" b="1" dirty="0"/>
              <a:t>emne</a:t>
            </a:r>
            <a:r>
              <a:rPr lang="da-DK" sz="1600" dirty="0">
                <a:latin typeface="IBM Plex Sans Light" panose="020B0403050203000203" pitchFamily="34" charset="0"/>
              </a:rPr>
              <a:t> kan du søge mere målrettet og </a:t>
            </a:r>
            <a:r>
              <a:rPr lang="da-DK" sz="1600" b="1" dirty="0"/>
              <a:t>filtrere irrelevante resultater</a:t>
            </a:r>
            <a:r>
              <a:rPr lang="da-DK" sz="1600" dirty="0">
                <a:latin typeface="IBM Plex Sans Light" panose="020B0403050203000203" pitchFamily="34" charset="0"/>
              </a:rPr>
              <a:t> fra.</a:t>
            </a:r>
          </a:p>
          <a:p>
            <a:pPr marL="0" indent="0" algn="l" rtl="0" fontAlgn="base">
              <a:lnSpc>
                <a:spcPts val="2320"/>
              </a:lnSpc>
              <a:buNone/>
            </a:pPr>
            <a:r>
              <a:rPr lang="da-DK" sz="1600" dirty="0">
                <a:latin typeface="IBM Plex Sans Light" panose="020B0403050203000203" pitchFamily="34" charset="0"/>
              </a:rPr>
              <a:t>Du kan også </a:t>
            </a:r>
            <a:r>
              <a:rPr lang="da-DK" sz="1600" b="1" dirty="0"/>
              <a:t>kombinere flere felter samtidig </a:t>
            </a:r>
            <a:r>
              <a:rPr lang="da-DK" sz="1600" dirty="0">
                <a:latin typeface="IBM Plex Sans Light" panose="020B0403050203000203" pitchFamily="34" charset="0"/>
              </a:rPr>
              <a:t>– fx søge på både </a:t>
            </a:r>
            <a:r>
              <a:rPr lang="da-DK" sz="1600" b="1" dirty="0"/>
              <a:t>forfatterens navn </a:t>
            </a:r>
            <a:r>
              <a:rPr lang="da-DK" sz="1600" dirty="0">
                <a:latin typeface="IBM Plex Sans Light" panose="020B0403050203000203" pitchFamily="34" charset="0"/>
              </a:rPr>
              <a:t>og et </a:t>
            </a:r>
            <a:r>
              <a:rPr lang="da-DK" sz="1600" b="1" dirty="0"/>
              <a:t>specifikt emne </a:t>
            </a:r>
            <a:r>
              <a:rPr lang="da-DK" sz="1600" dirty="0">
                <a:latin typeface="IBM Plex Sans Light" panose="020B0403050203000203" pitchFamily="34" charset="0"/>
              </a:rPr>
              <a:t>– for at præcisere din søgning yderligere og få de mest relevante materialer. Dette kaldes </a:t>
            </a:r>
            <a:r>
              <a:rPr lang="da-DK" sz="1600" b="1" dirty="0"/>
              <a:t>kombinationssøgning</a:t>
            </a:r>
            <a:r>
              <a:rPr lang="da-DK" sz="1600" dirty="0">
                <a:latin typeface="IBM Plex Sans Light" panose="020B0403050203000203" pitchFamily="34" charset="0"/>
              </a:rPr>
              <a:t> og er særligt nyttigt, når du har brug for en præcis og fokuseret søgning.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2C5060-C410-1344-A9A9-8C52289F07A6}"/>
              </a:ext>
            </a:extLst>
          </p:cNvPr>
          <p:cNvSpPr txBox="1">
            <a:spLocks/>
          </p:cNvSpPr>
          <p:nvPr/>
        </p:nvSpPr>
        <p:spPr>
          <a:xfrm>
            <a:off x="1271588" y="1500539"/>
            <a:ext cx="3240000" cy="324000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vert="horz" lIns="360000" tIns="360000" rIns="360000" bIns="36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IBM Plex Serif" panose="02060503050406000203" pitchFamily="18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a-DK" dirty="0">
                <a:solidFill>
                  <a:schemeClr val="tx2"/>
                </a:solidFill>
              </a:rPr>
              <a:t>Hvorfor bruge avanceret søgning?</a:t>
            </a:r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B92D15B7-FAE6-5414-28B3-7BD89720F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2" name="Billede 12">
            <a:extLst>
              <a:ext uri="{FF2B5EF4-FFF2-40B4-BE49-F238E27FC236}">
                <a16:creationId xmlns:a16="http://schemas.microsoft.com/office/drawing/2014/main" id="{724F031E-7EB1-EF13-8ECF-859DDD737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V="1">
            <a:off x="1638682" y="3283325"/>
            <a:ext cx="226649" cy="22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02BD5-8A7B-86AC-B4E1-2271FB4DA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573A1C38-C07C-FBA6-1177-CCFB35231749}"/>
              </a:ext>
            </a:extLst>
          </p:cNvPr>
          <p:cNvSpPr>
            <a:spLocks/>
          </p:cNvSpPr>
          <p:nvPr/>
        </p:nvSpPr>
        <p:spPr>
          <a:xfrm>
            <a:off x="360000" y="2955423"/>
            <a:ext cx="11472000" cy="266573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414972A9-346E-B6EA-9DD4-40680CBC7FC1}"/>
              </a:ext>
            </a:extLst>
          </p:cNvPr>
          <p:cNvSpPr txBox="1"/>
          <p:nvPr/>
        </p:nvSpPr>
        <p:spPr>
          <a:xfrm>
            <a:off x="552520" y="4447368"/>
            <a:ext cx="200298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>
                <a:latin typeface="IBM Plex Sans" panose="020B0503050203000203" pitchFamily="34" charset="0"/>
              </a:rPr>
              <a:t>1. </a:t>
            </a:r>
            <a:r>
              <a:rPr lang="nn-NO" sz="1100" b="1" dirty="0">
                <a:latin typeface="IBM Plex Sans" panose="020B0503050203000203" pitchFamily="34" charset="0"/>
              </a:rPr>
              <a:t>Åbn</a:t>
            </a:r>
            <a:r>
              <a:rPr lang="nn-NO" sz="1100" dirty="0">
                <a:latin typeface="IBM Plex Sans" panose="020B0503050203000203" pitchFamily="34" charset="0"/>
              </a:rPr>
              <a:t> bibliotek.dk i din webbrowser.</a:t>
            </a:r>
            <a:endParaRPr lang="da-DK" sz="1100" dirty="0">
              <a:latin typeface="IBM Plex Sans" panose="020B0503050203000203" pitchFamily="34" charset="0"/>
            </a:endParaRP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32774975-2F51-BFEA-3850-F2F046A88708}"/>
              </a:ext>
            </a:extLst>
          </p:cNvPr>
          <p:cNvSpPr txBox="1">
            <a:spLocks/>
          </p:cNvSpPr>
          <p:nvPr/>
        </p:nvSpPr>
        <p:spPr>
          <a:xfrm>
            <a:off x="575508" y="576000"/>
            <a:ext cx="8338344" cy="10800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Sådan starter du en avanceret søgning</a:t>
            </a: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71DF6F00-C813-69FC-2C54-8E5FADC2AF62}"/>
              </a:ext>
            </a:extLst>
          </p:cNvPr>
          <p:cNvSpPr txBox="1"/>
          <p:nvPr/>
        </p:nvSpPr>
        <p:spPr>
          <a:xfrm>
            <a:off x="2844307" y="4447368"/>
            <a:ext cx="197644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>
                <a:latin typeface="IBM Plex Sans" panose="020B0503050203000203" pitchFamily="34" charset="0"/>
              </a:rPr>
              <a:t>2. Klik på </a:t>
            </a:r>
            <a:r>
              <a:rPr lang="da-DK" sz="1100" b="1" dirty="0">
                <a:latin typeface="IBM Plex Sans" panose="020B0503050203000203" pitchFamily="34" charset="0"/>
              </a:rPr>
              <a:t>Avanceret søgning </a:t>
            </a:r>
            <a:r>
              <a:rPr lang="da-DK" sz="1100" dirty="0">
                <a:latin typeface="IBM Plex Sans" panose="020B0503050203000203" pitchFamily="34" charset="0"/>
              </a:rPr>
              <a:t>øverst til højre (ved lup-ikonet).</a:t>
            </a: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D560709F-DCA2-6519-E188-9636C3087EE5}"/>
              </a:ext>
            </a:extLst>
          </p:cNvPr>
          <p:cNvSpPr txBox="1"/>
          <p:nvPr/>
        </p:nvSpPr>
        <p:spPr>
          <a:xfrm>
            <a:off x="5105999" y="4447368"/>
            <a:ext cx="197644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>
                <a:latin typeface="IBM Plex Sans" panose="020B0503050203000203" pitchFamily="34" charset="0"/>
              </a:rPr>
              <a:t>3. </a:t>
            </a:r>
            <a:r>
              <a:rPr lang="da-DK" sz="1100" b="1" dirty="0">
                <a:latin typeface="IBM Plex Sans" panose="020B0503050203000203" pitchFamily="34" charset="0"/>
              </a:rPr>
              <a:t>Vælg</a:t>
            </a:r>
            <a:r>
              <a:rPr lang="da-DK" sz="1100" dirty="0">
                <a:latin typeface="IBM Plex Sans" panose="020B0503050203000203" pitchFamily="34" charset="0"/>
              </a:rPr>
              <a:t> søgefelter, </a:t>
            </a:r>
            <a:r>
              <a:rPr lang="da-DK" sz="1100" b="1" dirty="0">
                <a:latin typeface="IBM Plex Sans" panose="020B0503050203000203" pitchFamily="34" charset="0"/>
              </a:rPr>
              <a:t>skriv</a:t>
            </a:r>
            <a:r>
              <a:rPr lang="da-DK" sz="1100" dirty="0">
                <a:latin typeface="IBM Plex Sans" panose="020B0503050203000203" pitchFamily="34" charset="0"/>
              </a:rPr>
              <a:t> dine søgeord, og </a:t>
            </a:r>
            <a:r>
              <a:rPr lang="da-DK" sz="1100" b="1" dirty="0">
                <a:latin typeface="IBM Plex Sans" panose="020B0503050203000203" pitchFamily="34" charset="0"/>
              </a:rPr>
              <a:t>klik</a:t>
            </a:r>
            <a:r>
              <a:rPr lang="da-DK" sz="1100" dirty="0">
                <a:latin typeface="IBM Plex Sans" panose="020B0503050203000203" pitchFamily="34" charset="0"/>
              </a:rPr>
              <a:t> på </a:t>
            </a:r>
            <a:r>
              <a:rPr lang="da-DK" sz="1100" b="1" dirty="0">
                <a:latin typeface="IBM Plex Sans" panose="020B0503050203000203" pitchFamily="34" charset="0"/>
              </a:rPr>
              <a:t>Søg</a:t>
            </a:r>
            <a:r>
              <a:rPr lang="da-DK" sz="1100" dirty="0">
                <a:latin typeface="IBM Plex Sans" panose="020B0503050203000203" pitchFamily="34" charset="0"/>
              </a:rPr>
              <a:t>.</a:t>
            </a:r>
          </a:p>
        </p:txBody>
      </p:sp>
      <p:pic>
        <p:nvPicPr>
          <p:cNvPr id="25" name="Billede 24">
            <a:extLst>
              <a:ext uri="{FF2B5EF4-FFF2-40B4-BE49-F238E27FC236}">
                <a16:creationId xmlns:a16="http://schemas.microsoft.com/office/drawing/2014/main" id="{23B76012-0925-0AB4-1FE5-DCBB972A64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5508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31" name="Billede 30">
            <a:extLst>
              <a:ext uri="{FF2B5EF4-FFF2-40B4-BE49-F238E27FC236}">
                <a16:creationId xmlns:a16="http://schemas.microsoft.com/office/drawing/2014/main" id="{93D032AA-77B6-EAC7-82A1-5F6B2BA845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44670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22097F5A-FAC6-4803-28EF-82407360F1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06000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464FE0AE-8048-3639-8CCF-88CAEE827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656784" y="3211347"/>
            <a:ext cx="72022" cy="132040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356D649F-EB99-20C9-B505-DAFBD8133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925587" y="3211347"/>
            <a:ext cx="72022" cy="132040"/>
          </a:xfrm>
          <a:prstGeom prst="rect">
            <a:avLst/>
          </a:prstGeom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755D9786-6B37-606A-059E-FE98B2F4D7FC}"/>
              </a:ext>
            </a:extLst>
          </p:cNvPr>
          <p:cNvSpPr txBox="1"/>
          <p:nvPr/>
        </p:nvSpPr>
        <p:spPr>
          <a:xfrm>
            <a:off x="190800" y="5220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1.</a:t>
            </a: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A2361AD8-7296-15B2-D080-4985B7650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0262" y="2566873"/>
            <a:ext cx="186594" cy="298550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463F05D-339D-AE87-4513-99D819C31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020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97D38-D582-1118-6C39-5469FF3A9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ktangel 35">
            <a:extLst>
              <a:ext uri="{FF2B5EF4-FFF2-40B4-BE49-F238E27FC236}">
                <a16:creationId xmlns:a16="http://schemas.microsoft.com/office/drawing/2014/main" id="{74EA0658-B7A1-748A-B760-B6284D41750C}"/>
              </a:ext>
            </a:extLst>
          </p:cNvPr>
          <p:cNvSpPr/>
          <p:nvPr/>
        </p:nvSpPr>
        <p:spPr>
          <a:xfrm>
            <a:off x="576473" y="2282810"/>
            <a:ext cx="1980000" cy="19800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881F0FBC-F752-E951-25DC-8BB2D641AAD5}"/>
              </a:ext>
            </a:extLst>
          </p:cNvPr>
          <p:cNvSpPr/>
          <p:nvPr/>
        </p:nvSpPr>
        <p:spPr>
          <a:xfrm>
            <a:off x="2840930" y="2282810"/>
            <a:ext cx="1980000" cy="19800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B3B5EFA6-4ACF-FD53-9D0A-718485EC1E7F}"/>
              </a:ext>
            </a:extLst>
          </p:cNvPr>
          <p:cNvSpPr/>
          <p:nvPr/>
        </p:nvSpPr>
        <p:spPr>
          <a:xfrm>
            <a:off x="5110174" y="2282810"/>
            <a:ext cx="1980000" cy="19800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242DDC66-FD7D-2D13-2620-4CB8C416500A}"/>
              </a:ext>
            </a:extLst>
          </p:cNvPr>
          <p:cNvSpPr/>
          <p:nvPr/>
        </p:nvSpPr>
        <p:spPr>
          <a:xfrm>
            <a:off x="7369843" y="2282810"/>
            <a:ext cx="1980000" cy="19800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A21B8DC3-5010-080E-A6D8-280C5CEA9A41}"/>
              </a:ext>
            </a:extLst>
          </p:cNvPr>
          <p:cNvSpPr/>
          <p:nvPr/>
        </p:nvSpPr>
        <p:spPr>
          <a:xfrm>
            <a:off x="9629512" y="2282810"/>
            <a:ext cx="1980000" cy="19800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4E0074D7-540A-4BEC-AE48-D33FDBFD68C1}"/>
              </a:ext>
            </a:extLst>
          </p:cNvPr>
          <p:cNvSpPr txBox="1">
            <a:spLocks/>
          </p:cNvSpPr>
          <p:nvPr/>
        </p:nvSpPr>
        <p:spPr>
          <a:xfrm>
            <a:off x="575508" y="576000"/>
            <a:ext cx="8338344" cy="9368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Sådan bruger du søgefelterne</a:t>
            </a:r>
          </a:p>
          <a:p>
            <a:pPr marL="0" indent="0">
              <a:lnSpc>
                <a:spcPts val="2320"/>
              </a:lnSpc>
              <a:buNone/>
            </a:pPr>
            <a:r>
              <a:rPr lang="da-DK" sz="1600" dirty="0">
                <a:latin typeface="IBM Plex Sans Light" panose="020B0403050203000203" pitchFamily="34" charset="0"/>
              </a:rPr>
              <a:t>Når du er i avanceret søgning, vil du se forskellige søgefelter. </a:t>
            </a:r>
            <a:br>
              <a:rPr lang="da-DK" sz="1600" dirty="0">
                <a:latin typeface="IBM Plex Sans Light" panose="020B0403050203000203" pitchFamily="34" charset="0"/>
              </a:rPr>
            </a:br>
            <a:r>
              <a:rPr lang="da-DK" sz="1600" dirty="0">
                <a:latin typeface="IBM Plex Sans Light" panose="020B0403050203000203" pitchFamily="34" charset="0"/>
              </a:rPr>
              <a:t>Her er nogle af de vigtigste:</a:t>
            </a:r>
          </a:p>
          <a:p>
            <a:pPr marL="0" indent="0">
              <a:lnSpc>
                <a:spcPts val="2320"/>
              </a:lnSpc>
              <a:buNone/>
            </a:pPr>
            <a:endParaRPr lang="da-DK" sz="1600" dirty="0">
              <a:latin typeface="IBM Plex Sans Light" panose="020B0403050203000203" pitchFamily="34" charset="0"/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C0E12C6D-9CD7-8023-80C1-51473998B3C9}"/>
              </a:ext>
            </a:extLst>
          </p:cNvPr>
          <p:cNvSpPr txBox="1"/>
          <p:nvPr/>
        </p:nvSpPr>
        <p:spPr>
          <a:xfrm>
            <a:off x="190800" y="5220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2.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4E6C201-6554-B9C0-34C6-39C9EE629D6E}"/>
              </a:ext>
            </a:extLst>
          </p:cNvPr>
          <p:cNvSpPr txBox="1"/>
          <p:nvPr/>
        </p:nvSpPr>
        <p:spPr>
          <a:xfrm>
            <a:off x="2832934" y="2540155"/>
            <a:ext cx="1987996" cy="1720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20"/>
              </a:lnSpc>
            </a:pPr>
            <a:r>
              <a:rPr lang="da-DK" sz="1800" b="1" dirty="0">
                <a:solidFill>
                  <a:schemeClr val="tx2"/>
                </a:solidFill>
                <a:latin typeface="IBM Plex Sans" panose="020B0503050203000203" pitchFamily="34" charset="0"/>
              </a:rPr>
              <a:t>Fritekstsøgning</a:t>
            </a:r>
          </a:p>
          <a:p>
            <a:pPr>
              <a:lnSpc>
                <a:spcPts val="1320"/>
              </a:lnSpc>
            </a:pPr>
            <a:endParaRPr lang="da-DK" sz="1100" dirty="0">
              <a:latin typeface="IBM Plex Sans" panose="020B0503050203000203" pitchFamily="34" charset="0"/>
            </a:endParaRPr>
          </a:p>
          <a:p>
            <a:pPr>
              <a:lnSpc>
                <a:spcPts val="1320"/>
              </a:lnSpc>
            </a:pPr>
            <a:r>
              <a:rPr lang="da-DK" sz="1100" dirty="0">
                <a:latin typeface="IBM Plex Sans" panose="020B0503050203000203" pitchFamily="34" charset="0"/>
              </a:rPr>
              <a:t>Brug fritekstsøgning, hvis du ikke har præcise oplysninger om titel, forfatter eller emne. Indtast nøgleord, du kender, for at finde relevante materialer </a:t>
            </a:r>
            <a:br>
              <a:rPr lang="da-DK" sz="1100" dirty="0">
                <a:latin typeface="IBM Plex Sans" panose="020B0503050203000203" pitchFamily="34" charset="0"/>
              </a:rPr>
            </a:br>
            <a:r>
              <a:rPr lang="da-DK" sz="1100" i="1" dirty="0">
                <a:latin typeface="IBM Plex Sans" panose="020B0503050203000203" pitchFamily="34" charset="0"/>
              </a:rPr>
              <a:t>(</a:t>
            </a:r>
            <a:r>
              <a:rPr lang="da-DK" sz="1100" dirty="0">
                <a:latin typeface="IBM Plex Sans" panose="020B0503050203000203" pitchFamily="34" charset="0"/>
              </a:rPr>
              <a:t>fx</a:t>
            </a:r>
            <a:r>
              <a:rPr lang="da-DK" sz="1100" i="1" dirty="0">
                <a:latin typeface="IBM Plex Sans" panose="020B0503050203000203" pitchFamily="34" charset="0"/>
              </a:rPr>
              <a:t> klimaforandringer).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494FF72-6F49-4027-2089-7DE072091785}"/>
              </a:ext>
            </a:extLst>
          </p:cNvPr>
          <p:cNvSpPr txBox="1"/>
          <p:nvPr/>
        </p:nvSpPr>
        <p:spPr>
          <a:xfrm>
            <a:off x="5129324" y="2540155"/>
            <a:ext cx="1980000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20"/>
              </a:lnSpc>
            </a:pPr>
            <a:r>
              <a:rPr lang="da-DK" b="1" dirty="0">
                <a:solidFill>
                  <a:schemeClr val="tx2"/>
                </a:solidFill>
                <a:latin typeface="IBM Plex Sans" panose="020B0503050203000203" pitchFamily="34" charset="0"/>
              </a:rPr>
              <a:t>Forfatter</a:t>
            </a:r>
          </a:p>
          <a:p>
            <a:pPr>
              <a:lnSpc>
                <a:spcPts val="1320"/>
              </a:lnSpc>
            </a:pPr>
            <a:endParaRPr lang="da-DK" sz="1100" dirty="0">
              <a:latin typeface="IBM Plex Sans" panose="020B0503050203000203" pitchFamily="34" charset="0"/>
            </a:endParaRPr>
          </a:p>
          <a:p>
            <a:pPr>
              <a:lnSpc>
                <a:spcPts val="1320"/>
              </a:lnSpc>
            </a:pPr>
            <a:r>
              <a:rPr lang="da-DK" sz="1100" dirty="0">
                <a:latin typeface="IBM Plex Sans" panose="020B0503050203000203" pitchFamily="34" charset="0"/>
              </a:rPr>
              <a:t>Brug forfatterfeltet til at søge efter en specifik forfatter </a:t>
            </a:r>
            <a:br>
              <a:rPr lang="da-DK" sz="1100" dirty="0"/>
            </a:br>
            <a:r>
              <a:rPr lang="da-DK" sz="1100" dirty="0">
                <a:latin typeface="IBM Plex Sans" panose="020B0503050203000203" pitchFamily="34" charset="0"/>
              </a:rPr>
              <a:t>(fx </a:t>
            </a:r>
            <a:r>
              <a:rPr lang="da-DK" sz="1100" i="1" dirty="0">
                <a:latin typeface="IBM Plex Sans" panose="020B0503050203000203" pitchFamily="34" charset="0"/>
              </a:rPr>
              <a:t>Kirsten Thorup</a:t>
            </a:r>
            <a:r>
              <a:rPr lang="da-DK" sz="1100" dirty="0">
                <a:latin typeface="IBM Plex Sans" panose="020B0503050203000203" pitchFamily="34" charset="0"/>
              </a:rPr>
              <a:t>).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7304725E-85D7-89CA-2D58-734B9C3D5CB0}"/>
              </a:ext>
            </a:extLst>
          </p:cNvPr>
          <p:cNvSpPr txBox="1"/>
          <p:nvPr/>
        </p:nvSpPr>
        <p:spPr>
          <a:xfrm>
            <a:off x="7379418" y="2540155"/>
            <a:ext cx="1980000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20"/>
              </a:lnSpc>
            </a:pPr>
            <a:r>
              <a:rPr lang="da-DK" b="1" dirty="0">
                <a:solidFill>
                  <a:schemeClr val="tx2"/>
                </a:solidFill>
                <a:latin typeface="IBM Plex Sans" panose="020B0503050203000203" pitchFamily="34" charset="0"/>
              </a:rPr>
              <a:t>Titel</a:t>
            </a:r>
          </a:p>
          <a:p>
            <a:pPr>
              <a:lnSpc>
                <a:spcPts val="1320"/>
              </a:lnSpc>
            </a:pPr>
            <a:endParaRPr lang="da-DK" sz="1100" dirty="0">
              <a:latin typeface="IBM Plex Sans" panose="020B0503050203000203" pitchFamily="34" charset="0"/>
            </a:endParaRPr>
          </a:p>
          <a:p>
            <a:pPr>
              <a:lnSpc>
                <a:spcPts val="1320"/>
              </a:lnSpc>
            </a:pPr>
            <a:r>
              <a:rPr lang="da-DK" sz="1100" dirty="0">
                <a:latin typeface="IBM Plex Sans" panose="020B0503050203000203" pitchFamily="34" charset="0"/>
              </a:rPr>
              <a:t>Brug dette felt til at søge efter en bestemt bog eller artikel </a:t>
            </a:r>
            <a:br>
              <a:rPr lang="da-DK" sz="1100" dirty="0">
                <a:latin typeface="IBM Plex Sans" panose="020B0503050203000203" pitchFamily="34" charset="0"/>
              </a:rPr>
            </a:br>
            <a:r>
              <a:rPr lang="da-DK" sz="1100" dirty="0">
                <a:latin typeface="IBM Plex Sans" panose="020B0503050203000203" pitchFamily="34" charset="0"/>
              </a:rPr>
              <a:t>(fx </a:t>
            </a:r>
            <a:r>
              <a:rPr lang="da-DK" sz="1100" i="1" dirty="0">
                <a:latin typeface="IBM Plex Sans" panose="020B0503050203000203" pitchFamily="34" charset="0"/>
              </a:rPr>
              <a:t>Den kroniske uskyld</a:t>
            </a:r>
            <a:r>
              <a:rPr lang="da-DK" sz="1100" dirty="0">
                <a:latin typeface="IBM Plex Sans" panose="020B0503050203000203" pitchFamily="34" charset="0"/>
              </a:rPr>
              <a:t>).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6889A477-FBA0-49C5-5C2B-17244A38DDF1}"/>
              </a:ext>
            </a:extLst>
          </p:cNvPr>
          <p:cNvSpPr txBox="1"/>
          <p:nvPr/>
        </p:nvSpPr>
        <p:spPr>
          <a:xfrm>
            <a:off x="9633401" y="2540155"/>
            <a:ext cx="1980000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20"/>
              </a:lnSpc>
            </a:pPr>
            <a:r>
              <a:rPr lang="da-DK" b="1" dirty="0">
                <a:solidFill>
                  <a:schemeClr val="tx2"/>
                </a:solidFill>
                <a:latin typeface="IBM Plex Sans" panose="020B0503050203000203" pitchFamily="34" charset="0"/>
              </a:rPr>
              <a:t>Emne</a:t>
            </a:r>
          </a:p>
          <a:p>
            <a:pPr>
              <a:lnSpc>
                <a:spcPts val="1320"/>
              </a:lnSpc>
            </a:pPr>
            <a:endParaRPr lang="da-DK" sz="1100" dirty="0">
              <a:latin typeface="IBM Plex Sans" panose="020B0503050203000203" pitchFamily="34" charset="0"/>
            </a:endParaRPr>
          </a:p>
          <a:p>
            <a:pPr>
              <a:lnSpc>
                <a:spcPts val="1320"/>
              </a:lnSpc>
            </a:pPr>
            <a:r>
              <a:rPr lang="da-DK" sz="1100" dirty="0">
                <a:latin typeface="IBM Plex Sans" panose="020B0503050203000203" pitchFamily="34" charset="0"/>
              </a:rPr>
              <a:t>Brug  dette felt til relevante emneord, der dækker dit emneområde </a:t>
            </a:r>
            <a:br>
              <a:rPr lang="da-DK" sz="1100" dirty="0"/>
            </a:br>
            <a:r>
              <a:rPr lang="da-DK" sz="1100" dirty="0">
                <a:latin typeface="IBM Plex Sans" panose="020B0503050203000203" pitchFamily="34" charset="0"/>
              </a:rPr>
              <a:t>(fx </a:t>
            </a:r>
            <a:r>
              <a:rPr lang="da-DK" sz="1100" i="1" dirty="0">
                <a:latin typeface="IBM Plex Sans" panose="020B0503050203000203" pitchFamily="34" charset="0"/>
              </a:rPr>
              <a:t>social adfærd</a:t>
            </a:r>
            <a:r>
              <a:rPr lang="da-DK" sz="1100" dirty="0">
                <a:latin typeface="IBM Plex Sans" panose="020B0503050203000203" pitchFamily="34" charset="0"/>
              </a:rPr>
              <a:t>).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0B7159E7-3D6E-4B17-31E3-313B71624D71}"/>
              </a:ext>
            </a:extLst>
          </p:cNvPr>
          <p:cNvSpPr txBox="1"/>
          <p:nvPr/>
        </p:nvSpPr>
        <p:spPr>
          <a:xfrm>
            <a:off x="2656606" y="5008066"/>
            <a:ext cx="6878788" cy="2732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lnSpc>
                <a:spcPts val="2320"/>
              </a:lnSpc>
              <a:buNone/>
            </a:pPr>
            <a:r>
              <a:rPr lang="da-DK" sz="1600" dirty="0">
                <a:latin typeface="IBM Plex Sans Light" panose="020B0403050203000203" pitchFamily="34" charset="0"/>
              </a:rPr>
              <a:t>Jo mere præcis du er, jo bedre bliver dine søgeresultater.</a:t>
            </a:r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9E0452E8-894B-9A0B-0754-B35F6A468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71245" y="2877582"/>
            <a:ext cx="790457" cy="790457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87AF0CF-2233-7187-33DB-AABCDABFD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5</a:t>
            </a:fld>
            <a:endParaRPr lang="da-DK" dirty="0"/>
          </a:p>
        </p:txBody>
      </p:sp>
      <p:pic>
        <p:nvPicPr>
          <p:cNvPr id="2" name="Billede 40">
            <a:extLst>
              <a:ext uri="{FF2B5EF4-FFF2-40B4-BE49-F238E27FC236}">
                <a16:creationId xmlns:a16="http://schemas.microsoft.com/office/drawing/2014/main" id="{A742CAAC-11ED-8994-C59D-07B794D71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023494" y="5092229"/>
            <a:ext cx="379451" cy="10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22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244E1-FFB0-7AE6-9ED5-F0666E947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F2580D65-D77A-FBC1-7507-5ABCCFAF6A2D}"/>
              </a:ext>
            </a:extLst>
          </p:cNvPr>
          <p:cNvSpPr txBox="1">
            <a:spLocks/>
          </p:cNvSpPr>
          <p:nvPr/>
        </p:nvSpPr>
        <p:spPr>
          <a:xfrm>
            <a:off x="552520" y="575383"/>
            <a:ext cx="8338344" cy="31594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Forfin dine søgeresultater ved at kombinere søgeord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156EACE9-57C1-7312-6175-D3E4FFFB2546}"/>
              </a:ext>
            </a:extLst>
          </p:cNvPr>
          <p:cNvSpPr txBox="1"/>
          <p:nvPr/>
        </p:nvSpPr>
        <p:spPr>
          <a:xfrm>
            <a:off x="190800" y="5220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3.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32586F3-D3DB-A83C-699D-516E237169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0000" y="2955423"/>
            <a:ext cx="11472000" cy="266573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D1E916D8-2F15-0111-2C6C-19B948C95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6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1862753-4E92-66EF-3E6E-640A77E449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12470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4FE69AFB-E51C-DA8F-0CC7-C56CF2EC227F}"/>
              </a:ext>
            </a:extLst>
          </p:cNvPr>
          <p:cNvSpPr txBox="1"/>
          <p:nvPr/>
        </p:nvSpPr>
        <p:spPr>
          <a:xfrm>
            <a:off x="7112106" y="4447368"/>
            <a:ext cx="208128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>
                <a:latin typeface="IBM Plex Sans" panose="020B0503050203000203" pitchFamily="34" charset="0"/>
              </a:rPr>
              <a:t>2. </a:t>
            </a:r>
            <a:r>
              <a:rPr lang="da-DK" sz="1100" b="1" dirty="0">
                <a:latin typeface="IBM Plex Sans" panose="020B0503050203000203" pitchFamily="34" charset="0"/>
              </a:rPr>
              <a:t>Indtast </a:t>
            </a:r>
            <a:r>
              <a:rPr lang="da-DK" sz="1100" dirty="0">
                <a:latin typeface="IBM Plex Sans" panose="020B0503050203000203" pitchFamily="34" charset="0"/>
              </a:rPr>
              <a:t>dine </a:t>
            </a:r>
            <a:r>
              <a:rPr lang="da-DK" sz="1100" b="1" dirty="0">
                <a:latin typeface="IBM Plex Sans" panose="020B0503050203000203" pitchFamily="34" charset="0"/>
              </a:rPr>
              <a:t>søgeord</a:t>
            </a:r>
            <a:r>
              <a:rPr lang="da-DK" sz="1100" dirty="0">
                <a:latin typeface="IBM Plex Sans" panose="020B0503050203000203" pitchFamily="34" charset="0"/>
              </a:rPr>
              <a:t> i de specifikke </a:t>
            </a:r>
            <a:r>
              <a:rPr lang="da-DK" sz="1100" b="1" dirty="0">
                <a:latin typeface="IBM Plex Sans" panose="020B0503050203000203" pitchFamily="34" charset="0"/>
              </a:rPr>
              <a:t>felter</a:t>
            </a:r>
            <a:r>
              <a:rPr lang="da-DK" sz="1100" dirty="0">
                <a:latin typeface="IBM Plex Sans" panose="020B0503050203000203" pitchFamily="34" charset="0"/>
              </a:rPr>
              <a:t>.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BB4B4C9B-5BE9-7223-0B2B-9501D79A6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077" y="2710009"/>
            <a:ext cx="186594" cy="29855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C2BD4E8B-4C61-A7A0-316A-47960AE202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36193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641508A-A2D3-C02A-F8B5-1D69B238C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055" y="2611873"/>
            <a:ext cx="186594" cy="298550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DF487724-6D2B-6E95-B131-65E7E1FB1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73800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24" name="Billede 12">
            <a:extLst>
              <a:ext uri="{FF2B5EF4-FFF2-40B4-BE49-F238E27FC236}">
                <a16:creationId xmlns:a16="http://schemas.microsoft.com/office/drawing/2014/main" id="{1BA76298-94BC-324F-6882-4FF38A672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24584" y="3211347"/>
            <a:ext cx="72022" cy="132040"/>
          </a:xfrm>
          <a:prstGeom prst="rect">
            <a:avLst/>
          </a:prstGeom>
        </p:spPr>
      </p:pic>
      <p:pic>
        <p:nvPicPr>
          <p:cNvPr id="25" name="Billede 14">
            <a:extLst>
              <a:ext uri="{FF2B5EF4-FFF2-40B4-BE49-F238E27FC236}">
                <a16:creationId xmlns:a16="http://schemas.microsoft.com/office/drawing/2014/main" id="{D5E91791-4A2F-3154-6D6C-2BEB111E0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93387" y="3211347"/>
            <a:ext cx="72022" cy="132040"/>
          </a:xfrm>
          <a:prstGeom prst="rect">
            <a:avLst/>
          </a:prstGeom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A1005CC2-4E0A-9536-1335-2EC6D9408134}"/>
              </a:ext>
            </a:extLst>
          </p:cNvPr>
          <p:cNvSpPr txBox="1"/>
          <p:nvPr/>
        </p:nvSpPr>
        <p:spPr>
          <a:xfrm>
            <a:off x="4817084" y="4447368"/>
            <a:ext cx="200298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None/>
            </a:pPr>
            <a:r>
              <a:rPr lang="da-DK" sz="1100" dirty="0">
                <a:latin typeface="IBM Plex Sans" panose="020B0503050203000203" pitchFamily="34" charset="0"/>
                <a:ea typeface="Open Sans Light"/>
                <a:cs typeface="Open Sans Light"/>
              </a:rPr>
              <a:t>1. </a:t>
            </a:r>
            <a:r>
              <a:rPr lang="da-DK" sz="1100" b="1" dirty="0">
                <a:latin typeface="IBM Plex Sans" panose="020B0503050203000203" pitchFamily="34" charset="0"/>
              </a:rPr>
              <a:t>Klik på 'Avanceret søgning'</a:t>
            </a:r>
            <a:r>
              <a:rPr lang="da-DK" sz="1100" dirty="0">
                <a:latin typeface="IBM Plex Sans" panose="020B0503050203000203" pitchFamily="34" charset="0"/>
              </a:rPr>
              <a:t> øverst til højre (ved lup-ikonet).</a:t>
            </a:r>
            <a:endParaRPr lang="da-DK" sz="1100" dirty="0">
              <a:latin typeface="IBM Plex Sans" panose="020B0503050203000203" pitchFamily="34" charset="0"/>
              <a:ea typeface="Open Sans Light"/>
              <a:cs typeface="Open Sans Light"/>
            </a:endParaRP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29FAF130-4737-856C-977A-081EEC2DD415}"/>
              </a:ext>
            </a:extLst>
          </p:cNvPr>
          <p:cNvSpPr txBox="1"/>
          <p:nvPr/>
        </p:nvSpPr>
        <p:spPr>
          <a:xfrm>
            <a:off x="9382341" y="4447368"/>
            <a:ext cx="1976447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>
                <a:latin typeface="IBM Plex Sans" panose="020B0503050203000203" pitchFamily="34" charset="0"/>
              </a:rPr>
              <a:t>3. </a:t>
            </a:r>
            <a:r>
              <a:rPr lang="da-DK" sz="1100" b="1" dirty="0">
                <a:latin typeface="IBM Plex Sans" panose="020B0503050203000203" pitchFamily="34" charset="0"/>
              </a:rPr>
              <a:t>Brug operatorerne til</a:t>
            </a:r>
            <a:r>
              <a:rPr lang="da-DK" sz="1100" dirty="0">
                <a:latin typeface="IBM Plex Sans" panose="020B0503050203000203" pitchFamily="34" charset="0"/>
              </a:rPr>
              <a:t>  at kombinere dine søgeord. Klik på </a:t>
            </a:r>
            <a:r>
              <a:rPr lang="da-DK" sz="1100" b="1" dirty="0">
                <a:latin typeface="IBM Plex Sans" panose="020B0503050203000203" pitchFamily="34" charset="0"/>
              </a:rPr>
              <a:t>Søg avanceret</a:t>
            </a:r>
            <a:r>
              <a:rPr lang="da-DK" sz="1100" dirty="0">
                <a:latin typeface="IBM Plex Sans" panose="020B0503050203000203" pitchFamily="34" charset="0"/>
              </a:rPr>
              <a:t>.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83271FF5-6756-B678-04F4-DE28412507DA}"/>
              </a:ext>
            </a:extLst>
          </p:cNvPr>
          <p:cNvSpPr txBox="1"/>
          <p:nvPr/>
        </p:nvSpPr>
        <p:spPr>
          <a:xfrm>
            <a:off x="558364" y="2286000"/>
            <a:ext cx="3789265" cy="3151094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360000" rIns="0" bIns="360000" rtlCol="0">
            <a:noAutofit/>
          </a:bodyPr>
          <a:lstStyle/>
          <a:p>
            <a:r>
              <a:rPr lang="da-DK" sz="1700" dirty="0">
                <a:solidFill>
                  <a:schemeClr val="tx2"/>
                </a:solidFill>
                <a:latin typeface="IBM Plex Serif" panose="02060503050406000203" pitchFamily="18" charset="77"/>
              </a:rPr>
              <a:t>Eksempel:</a:t>
            </a:r>
          </a:p>
          <a:p>
            <a:endParaRPr lang="da-DK" sz="1600" dirty="0">
              <a:solidFill>
                <a:schemeClr val="tx2"/>
              </a:solidFill>
              <a:latin typeface="IBM Plex Sans Light" panose="020B0403050203000203" pitchFamily="34" charset="0"/>
            </a:endParaRPr>
          </a:p>
          <a:p>
            <a:pPr marL="0" indent="0">
              <a:buNone/>
            </a:pPr>
            <a:r>
              <a:rPr lang="da-DK" sz="1600" b="1" dirty="0">
                <a:latin typeface="IBM Plex Sans" panose="020B0503050203000203" pitchFamily="34" charset="0"/>
                <a:ea typeface="Open Sans Light"/>
                <a:cs typeface="Open Sans Light"/>
              </a:rPr>
              <a:t>Søgning: </a:t>
            </a:r>
            <a:r>
              <a:rPr lang="da-DK" sz="1600" i="1" dirty="0">
                <a:latin typeface="IBM Plex Sans Light" panose="020B0403050203000203" pitchFamily="34" charset="0"/>
              </a:rPr>
              <a:t>Havet OG Klimaændringer IKKE Danmark</a:t>
            </a:r>
            <a:endParaRPr lang="da-DK" sz="1600" i="1" dirty="0">
              <a:solidFill>
                <a:schemeClr val="tx2"/>
              </a:solidFill>
              <a:latin typeface="IBM Plex Sans Light" panose="020B0403050203000203" pitchFamily="34" charset="0"/>
            </a:endParaRPr>
          </a:p>
          <a:p>
            <a:pPr marL="0" indent="0">
              <a:buNone/>
            </a:pPr>
            <a:br>
              <a:rPr lang="da-DK" sz="1600" dirty="0">
                <a:latin typeface="IBM Plex Sans Light" panose="020B0403050203000203" pitchFamily="34" charset="0"/>
                <a:ea typeface="Open Sans Light"/>
                <a:cs typeface="Open Sans Light"/>
              </a:rPr>
            </a:br>
            <a:r>
              <a:rPr lang="da-DK" sz="1600" dirty="0">
                <a:latin typeface="IBM Plex Sans Light" panose="020B0403050203000203" pitchFamily="34" charset="0"/>
                <a:ea typeface="Open Sans Light"/>
                <a:cs typeface="Open Sans Light"/>
              </a:rPr>
              <a:t>Brug operatorerne </a:t>
            </a:r>
            <a:r>
              <a:rPr lang="da-DK" sz="1600" b="1" dirty="0">
                <a:latin typeface="IBM Plex Sans" panose="020B0503050203000203" pitchFamily="34" charset="0"/>
                <a:ea typeface="Open Sans Light"/>
                <a:cs typeface="Open Sans Light"/>
              </a:rPr>
              <a:t>OG, ELLER, IKKE </a:t>
            </a:r>
            <a:r>
              <a:rPr lang="da-DK" sz="1600" dirty="0">
                <a:latin typeface="IBM Plex Sans Light" panose="020B0403050203000203" pitchFamily="34" charset="0"/>
                <a:ea typeface="Open Sans Light"/>
                <a:cs typeface="Open Sans Light"/>
              </a:rPr>
              <a:t>til at kombinere eller udelukke søgeord og dermed præcisere dine søgeresultater.</a:t>
            </a:r>
            <a:endParaRPr lang="da-DK" sz="1600" i="1" dirty="0">
              <a:latin typeface="IBM Plex Sans Light" panose="020B0403050203000203" pitchFamily="34" charset="0"/>
              <a:ea typeface="Open Sans Light"/>
              <a:cs typeface="Open Sans Light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53B4EFD-79AA-0279-0190-9599D380300E}"/>
              </a:ext>
            </a:extLst>
          </p:cNvPr>
          <p:cNvSpPr txBox="1"/>
          <p:nvPr/>
        </p:nvSpPr>
        <p:spPr>
          <a:xfrm>
            <a:off x="833212" y="4900531"/>
            <a:ext cx="6253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latin typeface="IBM Plex Sans Light" panose="020B0403050203000203" pitchFamily="34" charset="0"/>
              </a:rPr>
              <a:t>Læs mere i guiden</a:t>
            </a:r>
          </a:p>
          <a:p>
            <a:r>
              <a:rPr lang="da-DK" sz="1100" dirty="0">
                <a:latin typeface="IBM Plex Sans Light" panose="020B0403050203000203" pitchFamily="34" charset="0"/>
              </a:rPr>
              <a:t>      </a:t>
            </a:r>
            <a:r>
              <a:rPr lang="da-DK" sz="1100" u="sng" dirty="0">
                <a:solidFill>
                  <a:schemeClr val="tx2"/>
                </a:solidFill>
                <a:latin typeface="IBM Plex Sans" panose="020B0503050203000203" pitchFamily="34" charset="0"/>
              </a:rPr>
              <a:t>Effektive søgeteknikker på Bibliotek.dk</a:t>
            </a:r>
          </a:p>
        </p:txBody>
      </p:sp>
      <p:pic>
        <p:nvPicPr>
          <p:cNvPr id="7" name="Billede 3">
            <a:extLst>
              <a:ext uri="{FF2B5EF4-FFF2-40B4-BE49-F238E27FC236}">
                <a16:creationId xmlns:a16="http://schemas.microsoft.com/office/drawing/2014/main" id="{C5E3C367-FBD1-61E0-5241-CDF31DDA04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74352" y="5076180"/>
            <a:ext cx="261080" cy="2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42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9ED3F-94DF-16DB-BB34-9753FE7A1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F07F62C-8A66-30B7-0239-3B68089B2983}"/>
              </a:ext>
            </a:extLst>
          </p:cNvPr>
          <p:cNvSpPr>
            <a:spLocks/>
          </p:cNvSpPr>
          <p:nvPr/>
        </p:nvSpPr>
        <p:spPr>
          <a:xfrm>
            <a:off x="0" y="2934498"/>
            <a:ext cx="11472000" cy="266573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19BB18F6-FDB2-7006-0ED6-D8FE50B85036}"/>
              </a:ext>
            </a:extLst>
          </p:cNvPr>
          <p:cNvSpPr txBox="1">
            <a:spLocks/>
          </p:cNvSpPr>
          <p:nvPr/>
        </p:nvSpPr>
        <p:spPr>
          <a:xfrm>
            <a:off x="575508" y="576000"/>
            <a:ext cx="8412376" cy="9368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Brug filtre for at få mere præcise søgeresultater</a:t>
            </a:r>
          </a:p>
          <a:p>
            <a:pPr marL="0" indent="0">
              <a:lnSpc>
                <a:spcPts val="2320"/>
              </a:lnSpc>
              <a:buNone/>
            </a:pPr>
            <a:r>
              <a:rPr lang="da-DK" sz="1600" dirty="0">
                <a:latin typeface="IBM Plex Sans Light" panose="020B0403050203000203" pitchFamily="34" charset="0"/>
              </a:rPr>
              <a:t>Før du klikker på </a:t>
            </a:r>
            <a:r>
              <a:rPr lang="da-DK" sz="1600" b="1" dirty="0"/>
              <a:t>Søg avanceret</a:t>
            </a:r>
            <a:r>
              <a:rPr lang="da-DK" sz="1600" dirty="0">
                <a:latin typeface="IBM Plex Sans Light" panose="020B0403050203000203" pitchFamily="34" charset="0"/>
              </a:rPr>
              <a:t>, kan du anvende </a:t>
            </a:r>
            <a:r>
              <a:rPr lang="da-DK" sz="1600" b="1" dirty="0"/>
              <a:t>filtre</a:t>
            </a:r>
            <a:r>
              <a:rPr lang="da-DK" sz="1600" dirty="0">
                <a:latin typeface="IBM Plex Sans Light" panose="020B0403050203000203" pitchFamily="34" charset="0"/>
              </a:rPr>
              <a:t> som </a:t>
            </a:r>
            <a:r>
              <a:rPr lang="da-DK" sz="1600" b="1" dirty="0"/>
              <a:t>Udgivelsesår</a:t>
            </a:r>
            <a:r>
              <a:rPr lang="da-DK" sz="1600" dirty="0">
                <a:latin typeface="IBM Plex Sans Light" panose="020B0403050203000203" pitchFamily="34" charset="0"/>
              </a:rPr>
              <a:t> og </a:t>
            </a:r>
            <a:r>
              <a:rPr lang="da-DK" sz="1600" b="1" dirty="0"/>
              <a:t>Sprog</a:t>
            </a:r>
            <a:r>
              <a:rPr lang="da-DK" sz="1600" dirty="0">
                <a:latin typeface="IBM Plex Sans Light" panose="020B0403050203000203" pitchFamily="34" charset="0"/>
              </a:rPr>
              <a:t> for at få mere præcise resultater. Du har også mulighed for at indsnævre dine søgeresultater yderligere ved at bruge filtrene i venstremenuen.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CAC9B264-3FA4-FCCC-AF24-6D4D1581BAD8}"/>
              </a:ext>
            </a:extLst>
          </p:cNvPr>
          <p:cNvSpPr txBox="1"/>
          <p:nvPr/>
        </p:nvSpPr>
        <p:spPr>
          <a:xfrm>
            <a:off x="190800" y="5220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4.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AA18FCF7-0D0B-4F43-A247-699D4A7ED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99C6F199-E5EA-C7B3-51F6-8D69320A09D5}"/>
              </a:ext>
            </a:extLst>
          </p:cNvPr>
          <p:cNvSpPr txBox="1"/>
          <p:nvPr/>
        </p:nvSpPr>
        <p:spPr>
          <a:xfrm>
            <a:off x="552520" y="4447368"/>
            <a:ext cx="2002987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dirty="0">
                <a:latin typeface="IBM Plex Sans" panose="020B0503050203000203" pitchFamily="34" charset="0"/>
              </a:rPr>
              <a:t>Vælg Sprog </a:t>
            </a:r>
            <a:r>
              <a:rPr lang="da-DK" sz="1100" dirty="0">
                <a:latin typeface="IBM Plex Sans" panose="020B0503050203000203" pitchFamily="34" charset="0"/>
              </a:rPr>
              <a:t>eller </a:t>
            </a:r>
            <a:r>
              <a:rPr lang="da-DK" sz="1100" b="1" dirty="0">
                <a:latin typeface="IBM Plex Sans" panose="020B0503050203000203" pitchFamily="34" charset="0"/>
              </a:rPr>
              <a:t>Udgivelseså</a:t>
            </a:r>
            <a:r>
              <a:rPr lang="da-DK" sz="1100" dirty="0">
                <a:latin typeface="IBM Plex Sans" panose="020B0503050203000203" pitchFamily="34" charset="0"/>
              </a:rPr>
              <a:t>r efter behov, og klik på </a:t>
            </a:r>
            <a:r>
              <a:rPr lang="da-DK" sz="1100" b="1" dirty="0">
                <a:latin typeface="IBM Plex Sans" panose="020B0503050203000203" pitchFamily="34" charset="0"/>
              </a:rPr>
              <a:t>Søg avanceret</a:t>
            </a:r>
            <a:r>
              <a:rPr lang="da-DK" sz="1100" dirty="0">
                <a:latin typeface="IBM Plex Sans" panose="020B0503050203000203" pitchFamily="34" charset="0"/>
              </a:rPr>
              <a:t>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4E1AB7D-763E-BD49-E333-1EF82D69D3DC}"/>
              </a:ext>
            </a:extLst>
          </p:cNvPr>
          <p:cNvSpPr txBox="1"/>
          <p:nvPr/>
        </p:nvSpPr>
        <p:spPr>
          <a:xfrm>
            <a:off x="2844307" y="4447368"/>
            <a:ext cx="205963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>
                <a:latin typeface="IBM Plex Sans" panose="020B0503050203000203" pitchFamily="34" charset="0"/>
              </a:rPr>
              <a:t>Brug </a:t>
            </a:r>
            <a:r>
              <a:rPr lang="da-DK" sz="1100" b="1" dirty="0">
                <a:latin typeface="IBM Plex Sans" panose="020B0503050203000203" pitchFamily="34" charset="0"/>
              </a:rPr>
              <a:t>filtrene</a:t>
            </a:r>
            <a:r>
              <a:rPr lang="da-DK" sz="1100" dirty="0">
                <a:latin typeface="IBM Plex Sans" panose="020B0503050203000203" pitchFamily="34" charset="0"/>
              </a:rPr>
              <a:t> i venstremenuen til at </a:t>
            </a:r>
            <a:r>
              <a:rPr lang="da-DK" sz="1100" b="1" dirty="0">
                <a:latin typeface="IBM Plex Sans" panose="020B0503050203000203" pitchFamily="34" charset="0"/>
              </a:rPr>
              <a:t>indsnævre dine søgeresultater </a:t>
            </a:r>
            <a:r>
              <a:rPr lang="da-DK" sz="1100" dirty="0">
                <a:latin typeface="IBM Plex Sans" panose="020B0503050203000203" pitchFamily="34" charset="0"/>
              </a:rPr>
              <a:t>yderligere.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A99DFBA-417F-DA16-2C31-FC9653D1EA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5508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D858249-9CAE-9858-C05B-62F1840A3C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44670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3D5C0CB-7317-79F6-AAE0-B21EB6887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87" y="4118092"/>
            <a:ext cx="186594" cy="298550"/>
          </a:xfrm>
          <a:prstGeom prst="rect">
            <a:avLst/>
          </a:prstGeom>
        </p:spPr>
      </p:pic>
      <p:sp>
        <p:nvSpPr>
          <p:cNvPr id="10" name="Afrundet rektangel 9">
            <a:extLst>
              <a:ext uri="{FF2B5EF4-FFF2-40B4-BE49-F238E27FC236}">
                <a16:creationId xmlns:a16="http://schemas.microsoft.com/office/drawing/2014/main" id="{31B0695C-23E8-E810-5514-91DD9A3F33BD}"/>
              </a:ext>
            </a:extLst>
          </p:cNvPr>
          <p:cNvSpPr/>
          <p:nvPr/>
        </p:nvSpPr>
        <p:spPr>
          <a:xfrm>
            <a:off x="511122" y="3612555"/>
            <a:ext cx="2002987" cy="400895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6836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6052C-8827-F07E-E69D-F788BB972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2A12A3B-7DE5-0321-39A5-276E5CE891E3}"/>
              </a:ext>
            </a:extLst>
          </p:cNvPr>
          <p:cNvSpPr>
            <a:spLocks/>
          </p:cNvSpPr>
          <p:nvPr/>
        </p:nvSpPr>
        <p:spPr>
          <a:xfrm>
            <a:off x="360000" y="2955423"/>
            <a:ext cx="11472000" cy="266573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9AD9B09-D726-2317-A6D2-BC7E9F429525}"/>
              </a:ext>
            </a:extLst>
          </p:cNvPr>
          <p:cNvSpPr txBox="1"/>
          <p:nvPr/>
        </p:nvSpPr>
        <p:spPr>
          <a:xfrm>
            <a:off x="575842" y="2254820"/>
            <a:ext cx="5887587" cy="2877017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360000" rIns="0" bIns="360000" rtlCol="0">
            <a:no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da-DK" sz="1600" dirty="0">
                <a:latin typeface="IBM Plex Sans Light" panose="020B0403050203000203" pitchFamily="34" charset="0"/>
              </a:rPr>
              <a:t>Klik på </a:t>
            </a:r>
            <a:r>
              <a:rPr lang="da-DK" sz="1600" b="1" dirty="0">
                <a:latin typeface="IBM Plex Sans" panose="020B0503050203000203" pitchFamily="34" charset="0"/>
              </a:rPr>
              <a:t>titlen</a:t>
            </a:r>
            <a:r>
              <a:rPr lang="da-DK" sz="1600" dirty="0">
                <a:latin typeface="IBM Plex Sans Light" panose="020B0403050203000203" pitchFamily="34" charset="0"/>
              </a:rPr>
              <a:t> for at få flere oplysninger</a:t>
            </a:r>
          </a:p>
          <a:p>
            <a:pPr marL="342900" indent="-342900">
              <a:buClr>
                <a:schemeClr val="tx2"/>
              </a:buClr>
              <a:buAutoNum type="arabicPeriod"/>
            </a:pPr>
            <a:endParaRPr lang="da-DK" sz="1600" dirty="0">
              <a:latin typeface="IBM Plex Sans Light" panose="020B0403050203000203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tx2"/>
              </a:buClr>
              <a:buAutoNum type="arabicPeriod"/>
            </a:pPr>
            <a:r>
              <a:rPr lang="da-DK" sz="1600" dirty="0">
                <a:latin typeface="IBM Plex Sans Light" panose="020B0403050203000203" pitchFamily="34" charset="0"/>
              </a:rPr>
              <a:t>Brug </a:t>
            </a:r>
            <a:r>
              <a:rPr lang="da-DK" sz="1600" b="1" dirty="0">
                <a:latin typeface="IBM Plex Sans" panose="020B0503050203000203" pitchFamily="34" charset="0"/>
              </a:rPr>
              <a:t>linkene</a:t>
            </a:r>
            <a:r>
              <a:rPr lang="da-DK" sz="1600" dirty="0">
                <a:latin typeface="IBM Plex Sans Light" panose="020B0403050203000203" pitchFamily="34" charset="0"/>
              </a:rPr>
              <a:t>:</a:t>
            </a:r>
          </a:p>
          <a:p>
            <a:pPr marL="622300" indent="-280988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Beskrivelse</a:t>
            </a:r>
            <a:r>
              <a:rPr lang="da-DK" sz="1600" dirty="0">
                <a:latin typeface="IBM Plex Sans Light" panose="020B0403050203000203" pitchFamily="34" charset="0"/>
              </a:rPr>
              <a:t> af materialet</a:t>
            </a:r>
          </a:p>
          <a:p>
            <a:pPr marL="622300" indent="-280988">
              <a:lnSpc>
                <a:spcPts val="232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Emneord</a:t>
            </a:r>
            <a:r>
              <a:rPr lang="da-DK" sz="1600" dirty="0">
                <a:latin typeface="IBM Plex Sans Light" panose="020B0403050203000203" pitchFamily="34" charset="0"/>
              </a:rPr>
              <a:t>, der beskriver materialets indhold</a:t>
            </a:r>
          </a:p>
          <a:p>
            <a:pPr marL="622300" indent="-280988">
              <a:lnSpc>
                <a:spcPts val="232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Minder</a:t>
            </a:r>
            <a:r>
              <a:rPr lang="da-DK" sz="1600" b="1" dirty="0">
                <a:latin typeface="IBM Plex Sans Light" panose="020B0403050203000203" pitchFamily="34" charset="0"/>
              </a:rPr>
              <a:t> om </a:t>
            </a:r>
            <a:r>
              <a:rPr lang="da-DK" sz="1600" dirty="0">
                <a:latin typeface="IBM Plex Sans Light" panose="020B0403050203000203" pitchFamily="34" charset="0"/>
              </a:rPr>
              <a:t>(materialer, der ligner det, du ser på)</a:t>
            </a:r>
          </a:p>
          <a:p>
            <a:pPr marL="622300" indent="-280988">
              <a:lnSpc>
                <a:spcPts val="232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Se hvor den er hjemme: </a:t>
            </a:r>
            <a:r>
              <a:rPr lang="da-DK" sz="1600" dirty="0">
                <a:latin typeface="IBM Plex Sans Light" panose="020B0403050203000203" pitchFamily="34" charset="0"/>
              </a:rPr>
              <a:t>Er materialet på hylden </a:t>
            </a:r>
            <a:br>
              <a:rPr lang="da-DK" sz="1600" dirty="0">
                <a:latin typeface="IBM Plex Sans Light" panose="020B0403050203000203" pitchFamily="34" charset="0"/>
              </a:rPr>
            </a:br>
            <a:r>
              <a:rPr lang="da-DK" sz="1600" dirty="0">
                <a:latin typeface="IBM Plex Sans Light" panose="020B0403050203000203" pitchFamily="34" charset="0"/>
              </a:rPr>
              <a:t>eller udlånt.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latin typeface="IBM Plex Sans Light" panose="020B0403050203000203" pitchFamily="34" charset="0"/>
            </a:endParaRP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C831FF7D-CF66-8910-BF4E-13A3060AF672}"/>
              </a:ext>
            </a:extLst>
          </p:cNvPr>
          <p:cNvSpPr txBox="1">
            <a:spLocks/>
          </p:cNvSpPr>
          <p:nvPr/>
        </p:nvSpPr>
        <p:spPr>
          <a:xfrm>
            <a:off x="575507" y="576000"/>
            <a:ext cx="8330497" cy="9833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Gennemgang af søgeresultater</a:t>
            </a:r>
          </a:p>
          <a:p>
            <a:pPr marL="0" indent="0">
              <a:lnSpc>
                <a:spcPts val="2320"/>
              </a:lnSpc>
              <a:buNone/>
            </a:pPr>
            <a:r>
              <a:rPr lang="da-DK" sz="1600" dirty="0">
                <a:latin typeface="IBM Plex Sans Light" panose="020B0403050203000203" pitchFamily="34" charset="0"/>
              </a:rPr>
              <a:t>Når du har søgt, vises en liste med materialer, der matcher dine kriterier.</a:t>
            </a:r>
          </a:p>
          <a:p>
            <a:pPr marL="0" indent="0">
              <a:buNone/>
            </a:pPr>
            <a:endParaRPr lang="da-DK" dirty="0">
              <a:solidFill>
                <a:schemeClr val="tx2"/>
              </a:solidFill>
              <a:latin typeface="IBM Plex Serif" panose="02060503050406000203" pitchFamily="18" charset="77"/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AA08BB02-8D3B-078E-EC56-A18EBD3C5EB6}"/>
              </a:ext>
            </a:extLst>
          </p:cNvPr>
          <p:cNvSpPr txBox="1"/>
          <p:nvPr/>
        </p:nvSpPr>
        <p:spPr>
          <a:xfrm>
            <a:off x="190800" y="5220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5.</a:t>
            </a:r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99F4625E-24D0-834C-50BD-3D78F49B1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47198F93-0BEA-3120-6665-DD8587593C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12470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9B986C85-7F20-2BA0-E592-9CF03A750018}"/>
              </a:ext>
            </a:extLst>
          </p:cNvPr>
          <p:cNvSpPr txBox="1"/>
          <p:nvPr/>
        </p:nvSpPr>
        <p:spPr>
          <a:xfrm>
            <a:off x="7112106" y="4447368"/>
            <a:ext cx="197644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>
                <a:latin typeface="IBM Plex Sans" panose="020B0503050203000203" pitchFamily="34" charset="0"/>
              </a:rPr>
              <a:t>1. </a:t>
            </a:r>
            <a:r>
              <a:rPr lang="da-DK" sz="1100" b="1" dirty="0">
                <a:latin typeface="IBM Plex Sans" panose="020B0503050203000203" pitchFamily="34" charset="0"/>
              </a:rPr>
              <a:t>Klik på titlen </a:t>
            </a:r>
            <a:r>
              <a:rPr lang="da-DK" sz="1100" dirty="0">
                <a:latin typeface="IBM Plex Sans" panose="020B0503050203000203" pitchFamily="34" charset="0"/>
              </a:rPr>
              <a:t>for at få  flere detaljer.</a:t>
            </a: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F4E324F9-C22D-E049-70BA-37CFE612C7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3800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19" name="Billede 14">
            <a:extLst>
              <a:ext uri="{FF2B5EF4-FFF2-40B4-BE49-F238E27FC236}">
                <a16:creationId xmlns:a16="http://schemas.microsoft.com/office/drawing/2014/main" id="{DA606866-45F5-A807-A51B-9EAD94CDA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93387" y="3211347"/>
            <a:ext cx="72022" cy="132040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48D60DA1-0680-17AC-3F03-B101483E0381}"/>
              </a:ext>
            </a:extLst>
          </p:cNvPr>
          <p:cNvSpPr txBox="1"/>
          <p:nvPr/>
        </p:nvSpPr>
        <p:spPr>
          <a:xfrm>
            <a:off x="9382341" y="4447368"/>
            <a:ext cx="1976447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>
                <a:latin typeface="IBM Plex Sans" panose="020B0503050203000203" pitchFamily="34" charset="0"/>
              </a:rPr>
              <a:t>2. </a:t>
            </a:r>
            <a:r>
              <a:rPr lang="da-DK" sz="1100" b="1" dirty="0">
                <a:latin typeface="IBM Plex Sans" panose="020B0503050203000203" pitchFamily="34" charset="0"/>
              </a:rPr>
              <a:t>Brug linkene </a:t>
            </a:r>
            <a:r>
              <a:rPr lang="da-DK" sz="1100" dirty="0">
                <a:latin typeface="IBM Plex Sans" panose="020B0503050203000203" pitchFamily="34" charset="0"/>
              </a:rPr>
              <a:t>til at se flere oplysninger som </a:t>
            </a:r>
            <a:r>
              <a:rPr lang="da-DK" sz="1100" b="1" dirty="0">
                <a:latin typeface="IBM Plex Sans" panose="020B0503050203000203" pitchFamily="34" charset="0"/>
              </a:rPr>
              <a:t>beskrivelse</a:t>
            </a:r>
            <a:r>
              <a:rPr lang="da-DK" sz="1100" dirty="0">
                <a:latin typeface="IBM Plex Sans" panose="020B0503050203000203" pitchFamily="34" charset="0"/>
              </a:rPr>
              <a:t>, </a:t>
            </a:r>
            <a:r>
              <a:rPr lang="da-DK" sz="1100" b="1" dirty="0">
                <a:latin typeface="IBM Plex Sans" panose="020B0503050203000203" pitchFamily="34" charset="0"/>
              </a:rPr>
              <a:t>emneord</a:t>
            </a:r>
            <a:r>
              <a:rPr lang="da-DK" sz="1100" dirty="0">
                <a:latin typeface="IBM Plex Sans" panose="020B0503050203000203" pitchFamily="34" charset="0"/>
              </a:rPr>
              <a:t> m.m.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258FC0B-4E38-45FC-D808-B4075F30E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4404" y="3044837"/>
            <a:ext cx="186594" cy="298550"/>
          </a:xfrm>
          <a:prstGeom prst="rect">
            <a:avLst/>
          </a:prstGeom>
        </p:spPr>
      </p:pic>
      <p:sp>
        <p:nvSpPr>
          <p:cNvPr id="23" name="Afrundet rektangel 22">
            <a:extLst>
              <a:ext uri="{FF2B5EF4-FFF2-40B4-BE49-F238E27FC236}">
                <a16:creationId xmlns:a16="http://schemas.microsoft.com/office/drawing/2014/main" id="{9C1D80FC-3ECC-0AE9-7162-664B1338F47B}"/>
              </a:ext>
            </a:extLst>
          </p:cNvPr>
          <p:cNvSpPr/>
          <p:nvPr/>
        </p:nvSpPr>
        <p:spPr>
          <a:xfrm>
            <a:off x="9415249" y="3511998"/>
            <a:ext cx="2002987" cy="400895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6559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FCE8D-C50F-ACEC-B6C2-F0C739BB6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7795D3DB-D3F3-7D4F-9F98-E8F230B6716B}"/>
              </a:ext>
            </a:extLst>
          </p:cNvPr>
          <p:cNvSpPr>
            <a:spLocks/>
          </p:cNvSpPr>
          <p:nvPr/>
        </p:nvSpPr>
        <p:spPr>
          <a:xfrm>
            <a:off x="360000" y="2955423"/>
            <a:ext cx="11472000" cy="266573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7E0AFFD2-B208-868A-7501-E09835DBAA16}"/>
              </a:ext>
            </a:extLst>
          </p:cNvPr>
          <p:cNvSpPr txBox="1"/>
          <p:nvPr/>
        </p:nvSpPr>
        <p:spPr>
          <a:xfrm>
            <a:off x="5102084" y="4447368"/>
            <a:ext cx="2002987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100" b="1" dirty="0">
                <a:latin typeface="IBM Plex Sans" panose="020B0503050203000203" pitchFamily="34" charset="0"/>
              </a:rPr>
              <a:t>Bestille </a:t>
            </a:r>
            <a:r>
              <a:rPr lang="da-DK" sz="1100" dirty="0">
                <a:latin typeface="IBM Plex Sans" panose="020B0503050203000203" pitchFamily="34" charset="0"/>
              </a:rPr>
              <a:t>materialet til afhentning på dit lokale bibliotek.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8C3183B-7BD0-D64B-F695-2DDA425F6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776" y="3480979"/>
            <a:ext cx="186594" cy="298550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CA762676-46C9-2150-C056-383ADED979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25072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88896DA9-2561-4546-AEC5-410934A169C5}"/>
              </a:ext>
            </a:extLst>
          </p:cNvPr>
          <p:cNvSpPr txBox="1">
            <a:spLocks/>
          </p:cNvSpPr>
          <p:nvPr/>
        </p:nvSpPr>
        <p:spPr>
          <a:xfrm>
            <a:off x="575508" y="576000"/>
            <a:ext cx="8338344" cy="10800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Gem og bestil materialer</a:t>
            </a:r>
          </a:p>
          <a:p>
            <a:pPr marL="0" indent="0">
              <a:buNone/>
            </a:pPr>
            <a:r>
              <a:rPr lang="da-DK" sz="1600" dirty="0">
                <a:latin typeface="IBM Plex Sans Light" panose="020B0403050203000203" pitchFamily="34" charset="0"/>
              </a:rPr>
              <a:t>Når du har fundet et materiale, kan du:</a:t>
            </a:r>
            <a:endParaRPr lang="da-DK" dirty="0">
              <a:solidFill>
                <a:schemeClr val="tx2"/>
              </a:solidFill>
              <a:latin typeface="IBM Plex Serif" panose="02060503050406000203" pitchFamily="18" charset="77"/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73C97EDB-02E0-8EAC-9AB8-AB42E9DCD622}"/>
              </a:ext>
            </a:extLst>
          </p:cNvPr>
          <p:cNvSpPr txBox="1"/>
          <p:nvPr/>
        </p:nvSpPr>
        <p:spPr>
          <a:xfrm>
            <a:off x="190800" y="5220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6.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D65E1DC-2173-0873-C98B-BE63FFAC1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01DED27C-D51A-B874-9B4A-50BB3964EF34}"/>
              </a:ext>
            </a:extLst>
          </p:cNvPr>
          <p:cNvSpPr txBox="1"/>
          <p:nvPr/>
        </p:nvSpPr>
        <p:spPr>
          <a:xfrm>
            <a:off x="575144" y="4447368"/>
            <a:ext cx="197644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100" b="1" dirty="0">
                <a:latin typeface="IBM Plex Sans" panose="020B0503050203000203" pitchFamily="34" charset="0"/>
              </a:rPr>
              <a:t>Gemme</a:t>
            </a:r>
            <a:r>
              <a:rPr lang="da-DK" sz="1100" dirty="0">
                <a:latin typeface="IBM Plex Sans" panose="020B0503050203000203" pitchFamily="34" charset="0"/>
              </a:rPr>
              <a:t> materialet i din huskeliste til senere brug.</a:t>
            </a:r>
          </a:p>
        </p:txBody>
      </p:sp>
      <p:pic>
        <p:nvPicPr>
          <p:cNvPr id="31" name="Billede 30">
            <a:extLst>
              <a:ext uri="{FF2B5EF4-FFF2-40B4-BE49-F238E27FC236}">
                <a16:creationId xmlns:a16="http://schemas.microsoft.com/office/drawing/2014/main" id="{E9816072-DFD1-373F-2ACC-3FAE57D35C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5507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6EFBA5E5-4FA7-CC49-984E-4D6C29839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762" y="3069495"/>
            <a:ext cx="186594" cy="298550"/>
          </a:xfrm>
          <a:prstGeom prst="rect">
            <a:avLst/>
          </a:prstGeom>
        </p:spPr>
      </p:pic>
      <p:sp>
        <p:nvSpPr>
          <p:cNvPr id="38" name="Tekstfelt 37">
            <a:extLst>
              <a:ext uri="{FF2B5EF4-FFF2-40B4-BE49-F238E27FC236}">
                <a16:creationId xmlns:a16="http://schemas.microsoft.com/office/drawing/2014/main" id="{F584B524-C4F1-2F97-D9F9-34D3013E1A61}"/>
              </a:ext>
            </a:extLst>
          </p:cNvPr>
          <p:cNvSpPr txBox="1"/>
          <p:nvPr/>
        </p:nvSpPr>
        <p:spPr>
          <a:xfrm>
            <a:off x="2846373" y="4447368"/>
            <a:ext cx="197644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100" b="1" dirty="0">
                <a:latin typeface="IBM Plex Sans" panose="020B0503050203000203" pitchFamily="34" charset="0"/>
              </a:rPr>
              <a:t>Læse</a:t>
            </a:r>
            <a:r>
              <a:rPr lang="da-DK" sz="1100" dirty="0">
                <a:latin typeface="IBM Plex Sans" panose="020B0503050203000203" pitchFamily="34" charset="0"/>
              </a:rPr>
              <a:t> materialet direkte online, hvis det er muligt.</a:t>
            </a:r>
          </a:p>
        </p:txBody>
      </p:sp>
      <p:pic>
        <p:nvPicPr>
          <p:cNvPr id="32" name="Billede 31">
            <a:extLst>
              <a:ext uri="{FF2B5EF4-FFF2-40B4-BE49-F238E27FC236}">
                <a16:creationId xmlns:a16="http://schemas.microsoft.com/office/drawing/2014/main" id="{98C696E7-D71B-735B-1FE4-DFC5FA3640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6374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5D73DF47-6E82-AA51-ADE2-1A461445C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447" y="3044837"/>
            <a:ext cx="186594" cy="298550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4CF01E54-8728-4DC0-0D10-0663A52C1C63}"/>
              </a:ext>
            </a:extLst>
          </p:cNvPr>
          <p:cNvSpPr txBox="1"/>
          <p:nvPr/>
        </p:nvSpPr>
        <p:spPr>
          <a:xfrm>
            <a:off x="7572213" y="2286000"/>
            <a:ext cx="3780000" cy="1840156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360000" rIns="360000" bIns="360000" rtlCol="0" anchor="ctr">
            <a:spAutoFit/>
          </a:bodyPr>
          <a:lstStyle/>
          <a:p>
            <a:pPr marL="0" indent="0">
              <a:buNone/>
            </a:pPr>
            <a:r>
              <a:rPr lang="da-DK" sz="1700" dirty="0">
                <a:solidFill>
                  <a:schemeClr val="tx2"/>
                </a:solidFill>
                <a:latin typeface="IBM Plex Serif" panose="02060503050406000203" pitchFamily="18" charset="77"/>
              </a:rPr>
              <a:t>Tip</a:t>
            </a:r>
          </a:p>
          <a:p>
            <a:pPr>
              <a:spcBef>
                <a:spcPts val="1000"/>
              </a:spcBef>
              <a:buClr>
                <a:schemeClr val="tx2"/>
              </a:buClr>
            </a:pPr>
            <a:r>
              <a:rPr lang="da-DK" sz="1600" dirty="0">
                <a:latin typeface="IBM Plex Sans Light" panose="020B0403050203000203" pitchFamily="34" charset="0"/>
              </a:rPr>
              <a:t>Husk at logge ind for at gemme materialer permanent i din huskeliste.</a:t>
            </a:r>
          </a:p>
        </p:txBody>
      </p:sp>
      <p:pic>
        <p:nvPicPr>
          <p:cNvPr id="12" name="Billede 3">
            <a:extLst>
              <a:ext uri="{FF2B5EF4-FFF2-40B4-BE49-F238E27FC236}">
                <a16:creationId xmlns:a16="http://schemas.microsoft.com/office/drawing/2014/main" id="{9D1053C3-AEEC-69C5-D5CF-8848A32DD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927371" y="2502177"/>
            <a:ext cx="355159" cy="98235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D421C0F4-D623-6F2B-BE53-2FB9AF0DB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776" y="3480979"/>
            <a:ext cx="186594" cy="2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52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ibliotekdk 1">
      <a:dk1>
        <a:srgbClr val="000000"/>
      </a:dk1>
      <a:lt1>
        <a:srgbClr val="FFFFFF"/>
      </a:lt1>
      <a:dk2>
        <a:srgbClr val="3333FF"/>
      </a:dk2>
      <a:lt2>
        <a:srgbClr val="F2F2F2"/>
      </a:lt2>
      <a:accent1>
        <a:srgbClr val="FFE6DF"/>
      </a:accent1>
      <a:accent2>
        <a:srgbClr val="F4EFDD"/>
      </a:accent2>
      <a:accent3>
        <a:srgbClr val="D0EBEE"/>
      </a:accent3>
      <a:accent4>
        <a:srgbClr val="E35E69"/>
      </a:accent4>
      <a:accent5>
        <a:srgbClr val="FBD85B"/>
      </a:accent5>
      <a:accent6>
        <a:srgbClr val="27AE60"/>
      </a:accent6>
      <a:hlink>
        <a:srgbClr val="3333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rin-for-trin guide til avanceret søgning i Bibliotek.dk_FINAL" id="{27BDD2C2-E273-BA4F-B16D-8915D23BB717}" vid="{BE68B7ED-A926-EA4E-B75A-019A5DAE400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04ced00-4fa4-4c42-82d5-2f6680ef34db">
      <Terms xmlns="http://schemas.microsoft.com/office/infopath/2007/PartnerControls"/>
    </lcf76f155ced4ddcb4097134ff3c332f>
    <TaxCatchAll xmlns="ec932184-b4c4-400f-b5e1-185fffb4d88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399E2B5C6F80447BA55C1D365B82F25" ma:contentTypeVersion="15" ma:contentTypeDescription="Opret et nyt dokument." ma:contentTypeScope="" ma:versionID="1bde9ea05a44f949fb6e53b4b2646bf0">
  <xsd:schema xmlns:xsd="http://www.w3.org/2001/XMLSchema" xmlns:xs="http://www.w3.org/2001/XMLSchema" xmlns:p="http://schemas.microsoft.com/office/2006/metadata/properties" xmlns:ns2="c04ced00-4fa4-4c42-82d5-2f6680ef34db" xmlns:ns3="ec932184-b4c4-400f-b5e1-185fffb4d888" targetNamespace="http://schemas.microsoft.com/office/2006/metadata/properties" ma:root="true" ma:fieldsID="ee912cd489d8518ad935c900a4471b70" ns2:_="" ns3:_="">
    <xsd:import namespace="c04ced00-4fa4-4c42-82d5-2f6680ef34db"/>
    <xsd:import namespace="ec932184-b4c4-400f-b5e1-185fffb4d8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ced00-4fa4-4c42-82d5-2f6680ef34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86a94f82-bf8c-4306-a759-7c457f7f77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32184-b4c4-400f-b5e1-185fffb4d88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05380fb-8214-45b6-a8b9-48a1db02b09b}" ma:internalName="TaxCatchAll" ma:showField="CatchAllData" ma:web="ec932184-b4c4-400f-b5e1-185fffb4d8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7C9B6E-61A9-4ED1-8143-9E7A3BACA24F}">
  <ds:schemaRefs>
    <ds:schemaRef ds:uri="http://schemas.microsoft.com/office/2006/metadata/properties"/>
    <ds:schemaRef ds:uri="http://schemas.microsoft.com/office/infopath/2007/PartnerControls"/>
    <ds:schemaRef ds:uri="c04ced00-4fa4-4c42-82d5-2f6680ef34db"/>
    <ds:schemaRef ds:uri="ec932184-b4c4-400f-b5e1-185fffb4d888"/>
  </ds:schemaRefs>
</ds:datastoreItem>
</file>

<file path=customXml/itemProps2.xml><?xml version="1.0" encoding="utf-8"?>
<ds:datastoreItem xmlns:ds="http://schemas.openxmlformats.org/officeDocument/2006/customXml" ds:itemID="{2E3718B9-1A4C-4223-BB56-DBA74CAEA2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4ced00-4fa4-4c42-82d5-2f6680ef34db"/>
    <ds:schemaRef ds:uri="ec932184-b4c4-400f-b5e1-185fffb4d8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FA214D-E81B-488C-A85C-4C448473FE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Words>844</Words>
  <Application>Microsoft Macintosh PowerPoint</Application>
  <PresentationFormat>Widescreen</PresentationFormat>
  <Paragraphs>92</Paragraphs>
  <Slides>12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9" baseType="lpstr">
      <vt:lpstr>Arial</vt:lpstr>
      <vt:lpstr>IBM Plex Sans Light</vt:lpstr>
      <vt:lpstr>IBM Plex Serif</vt:lpstr>
      <vt:lpstr>IBM Plex Sans Medium</vt:lpstr>
      <vt:lpstr>IBM Plex Sans</vt:lpstr>
      <vt:lpstr>Aptos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DBC Digital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Pernille Saul</dc:creator>
  <cp:lastModifiedBy>Charlotte Arnskov</cp:lastModifiedBy>
  <cp:revision>13</cp:revision>
  <cp:lastPrinted>2024-09-09T07:22:18Z</cp:lastPrinted>
  <dcterms:created xsi:type="dcterms:W3CDTF">2024-10-07T04:59:58Z</dcterms:created>
  <dcterms:modified xsi:type="dcterms:W3CDTF">2024-10-09T08:22:00Z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0x010100C399E2B5C6F80447BA55C1D365B82F25</vt:lpwstr>
  </property>
  <property fmtid="{D5CDD505-2E9C-101B-9397-08002B2CF9AE}" pid="3" name="MediaServiceImageTags">
    <vt:lpwstr/>
  </property>
</Properties>
</file>