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3"/>
  </p:notesMasterIdLst>
  <p:sldIdLst>
    <p:sldId id="293" r:id="rId5"/>
    <p:sldId id="267" r:id="rId6"/>
    <p:sldId id="306" r:id="rId7"/>
    <p:sldId id="312" r:id="rId8"/>
    <p:sldId id="314" r:id="rId9"/>
    <p:sldId id="315" r:id="rId10"/>
    <p:sldId id="272" r:id="rId11"/>
    <p:sldId id="311" r:id="rId12"/>
  </p:sldIdLst>
  <p:sldSz cx="12192000" cy="6858000"/>
  <p:notesSz cx="6858000" cy="9144000"/>
  <p:embeddedFontLst>
    <p:embeddedFont>
      <p:font typeface="IBM Plex Sans" panose="020B0503050203000203" pitchFamily="34" charset="0"/>
      <p:regular r:id="rId14"/>
      <p:bold r:id="rId15"/>
      <p:italic r:id="rId16"/>
      <p:boldItalic r:id="rId17"/>
    </p:embeddedFont>
    <p:embeddedFont>
      <p:font typeface="IBM Plex Sans Light" panose="020B0403050203000203" pitchFamily="34" charset="0"/>
      <p:regular r:id="rId18"/>
      <p:italic r:id="rId19"/>
    </p:embeddedFont>
    <p:embeddedFont>
      <p:font typeface="IBM Plex Sans Medium" panose="020B0503050203000203" pitchFamily="34" charset="0"/>
      <p:regular r:id="rId20"/>
      <p:italic r:id="rId21"/>
    </p:embeddedFont>
    <p:embeddedFont>
      <p:font typeface="IBM Plex Serif" panose="02060503050406000203" pitchFamily="18" charset="77"/>
      <p:regular r:id="rId22"/>
      <p:bold r:id="rId23"/>
      <p:italic r:id="rId24"/>
      <p:boldItalic r:id="rId25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cDtsXsgJ2ncahVob2WzTw==" hashData="5EVQ//gpjgT/3bI7Hd/4HGQv/f8QveFPW9ww4AElKz11QY7u+BzrDeET4vgCHKK3k9X98ZFW/GzVCJP/AfS00A=="/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ED7356-230C-B591-EF87-4240CBE9D3BE}" name="Pernille Saul" initials="PS" userId="S::psau@dbc.dk::d6ac6549-1452-433b-8fc6-2a874b029565" providerId="AD"/>
  <p188:author id="{989139F1-242F-401D-93CA-A90340D44B65}" name="Charlotte Arnskov" initials="CA" userId="S::charlotte@arnskov.dk::741f138c-c749-4117-89e2-1ad746a30a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0"/>
    <a:srgbClr val="FDD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33" autoAdjust="0"/>
    <p:restoredTop sz="94599" autoAdjust="0"/>
  </p:normalViewPr>
  <p:slideViewPr>
    <p:cSldViewPr snapToGrid="0">
      <p:cViewPr varScale="1">
        <p:scale>
          <a:sx n="59" d="100"/>
          <a:sy n="59" d="100"/>
        </p:scale>
        <p:origin x="216" y="1568"/>
      </p:cViewPr>
      <p:guideLst>
        <p:guide orient="horz" pos="136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19C6-DF9B-7A4E-A51F-D6E0FCA974AB}" type="datetimeFigureOut">
              <a:rPr lang="da-DK" smtClean="0"/>
              <a:t>09.10.2024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F31C4-2457-D243-B1D7-3183689B07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865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bliotek.dk/hjaelp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A7626AD-633D-D16A-FE0C-A82ABFE1B399}"/>
              </a:ext>
            </a:extLst>
          </p:cNvPr>
          <p:cNvSpPr/>
          <p:nvPr userDrawn="1"/>
        </p:nvSpPr>
        <p:spPr>
          <a:xfrm>
            <a:off x="360000" y="2520000"/>
            <a:ext cx="11472000" cy="3978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pic>
        <p:nvPicPr>
          <p:cNvPr id="3" name="Billede 5">
            <a:extLst>
              <a:ext uri="{FF2B5EF4-FFF2-40B4-BE49-F238E27FC236}">
                <a16:creationId xmlns:a16="http://schemas.microsoft.com/office/drawing/2014/main" id="{7DE4E466-0F7E-FFCA-BE8C-1036DF976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366350"/>
            <a:ext cx="1638300" cy="6096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6EDBE9C-C0EE-A2C7-A1DB-69338A495C49}"/>
              </a:ext>
            </a:extLst>
          </p:cNvPr>
          <p:cNvSpPr/>
          <p:nvPr userDrawn="1"/>
        </p:nvSpPr>
        <p:spPr>
          <a:xfrm>
            <a:off x="1991097" y="2160000"/>
            <a:ext cx="8202604" cy="24591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7999" tIns="251999" rIns="360000" bIns="251999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000" dirty="0">
                <a:solidFill>
                  <a:srgbClr val="FFFFFF"/>
                </a:solidFill>
                <a:effectLst/>
                <a:latin typeface="IBM Plex Serif" panose="02060503050406000203" pitchFamily="18" charset="77"/>
              </a:rPr>
              <a:t>Simpel vs. avanceret søgning i Bibliotek.dk</a:t>
            </a:r>
          </a:p>
          <a:p>
            <a:pPr>
              <a:lnSpc>
                <a:spcPct val="150000"/>
              </a:lnSpc>
            </a:pPr>
            <a:r>
              <a:rPr lang="da-DK" sz="2000" kern="1200" dirty="0">
                <a:solidFill>
                  <a:srgbClr val="FFFFFF"/>
                </a:solidFill>
                <a:effectLst/>
                <a:latin typeface="IBM Plex Sans" panose="020B0503050203000203" pitchFamily="34" charset="0"/>
                <a:ea typeface="+mn-ea"/>
                <a:cs typeface="+mn-cs"/>
              </a:rPr>
              <a:t>Forstå og optimer din søgeteknik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C202BCD-D916-ADD2-2C6A-052E269A8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00691" y="2771140"/>
            <a:ext cx="353841" cy="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6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F9E53-AF88-A51B-175A-1B575F10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5703E2-E74C-E1CB-7583-1F33734B4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2" name="Billede 6">
            <a:extLst>
              <a:ext uri="{FF2B5EF4-FFF2-40B4-BE49-F238E27FC236}">
                <a16:creationId xmlns:a16="http://schemas.microsoft.com/office/drawing/2014/main" id="{AC7F4900-5CA4-2331-6C35-4ADB57F61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3179" y="6139930"/>
            <a:ext cx="924339" cy="343940"/>
          </a:xfrm>
          <a:prstGeom prst="rect">
            <a:avLst/>
          </a:prstGeom>
        </p:spPr>
      </p:pic>
      <p:sp>
        <p:nvSpPr>
          <p:cNvPr id="13" name="Pladsholder til slidenummer 4">
            <a:extLst>
              <a:ext uri="{FF2B5EF4-FFF2-40B4-BE49-F238E27FC236}">
                <a16:creationId xmlns:a16="http://schemas.microsoft.com/office/drawing/2014/main" id="{E21ECD34-675C-B5A0-5390-7F190C52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6400" y="626040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0B35B4-2054-4E4A-9D5F-BD2D9810F75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sidefod 4">
            <a:extLst>
              <a:ext uri="{FF2B5EF4-FFF2-40B4-BE49-F238E27FC236}">
                <a16:creationId xmlns:a16="http://schemas.microsoft.com/office/drawing/2014/main" id="{38EE582F-59D2-98DB-6AB5-94B26B86807D}"/>
              </a:ext>
            </a:extLst>
          </p:cNvPr>
          <p:cNvSpPr txBox="1">
            <a:spLocks/>
          </p:cNvSpPr>
          <p:nvPr userDrawn="1"/>
        </p:nvSpPr>
        <p:spPr>
          <a:xfrm>
            <a:off x="7636817" y="6259051"/>
            <a:ext cx="379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2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chemeClr val="tx2"/>
                </a:solidFill>
              </a:rPr>
              <a:t>Simpel vs. avanceret søgning: Forstå og optimer din søgeteknik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561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8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8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3E53A0B-2C1D-DC49-C4A1-DC7CDA2F12D9}"/>
              </a:ext>
            </a:extLst>
          </p:cNvPr>
          <p:cNvSpPr/>
          <p:nvPr/>
        </p:nvSpPr>
        <p:spPr>
          <a:xfrm>
            <a:off x="2772218" y="2422799"/>
            <a:ext cx="6647563" cy="201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BA3BC8A-EEF9-395A-8D2E-79C7EACA2AA9}"/>
              </a:ext>
            </a:extLst>
          </p:cNvPr>
          <p:cNvSpPr txBox="1"/>
          <p:nvPr/>
        </p:nvSpPr>
        <p:spPr>
          <a:xfrm>
            <a:off x="4170948" y="2602799"/>
            <a:ext cx="4951069" cy="149329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>
                <a:solidFill>
                  <a:schemeClr val="bg1"/>
                </a:solidFill>
                <a:effectLst/>
                <a:latin typeface="IBM Plex Serif" panose="02060503050406000203" pitchFamily="18" charset="77"/>
              </a:rPr>
              <a:t>Hvis du får brug for hjælp</a:t>
            </a:r>
          </a:p>
          <a:p>
            <a:pPr>
              <a:lnSpc>
                <a:spcPct val="150000"/>
              </a:lnSpc>
            </a:pPr>
            <a:r>
              <a:rPr lang="da-DK" sz="12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På </a:t>
            </a:r>
            <a:r>
              <a:rPr lang="da-DK" sz="1200" dirty="0" err="1">
                <a:solidFill>
                  <a:schemeClr val="bg1"/>
                </a:solidFill>
                <a:effectLst/>
                <a:latin typeface="IBM Plex Sans Medium" panose="020B050305020300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Bibliotek.dk</a:t>
            </a:r>
            <a:r>
              <a:rPr lang="da-DK" sz="1200" dirty="0">
                <a:solidFill>
                  <a:schemeClr val="bg1"/>
                </a:solidFill>
                <a:effectLst/>
                <a:latin typeface="IBM Plex Sans Medium" panose="020B050305020300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a-DK" sz="12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finder du en række vejledninger for eksempel til søgning og bestilling</a:t>
            </a:r>
            <a:r>
              <a:rPr lang="da-DK" sz="1200" dirty="0">
                <a:solidFill>
                  <a:schemeClr val="bg1"/>
                </a:solidFill>
                <a:effectLst/>
                <a:latin typeface="IBM Plex Sans" panose="020B0503050203000203" pitchFamily="34" charset="0"/>
              </a:rPr>
              <a:t>. </a:t>
            </a:r>
            <a:r>
              <a:rPr lang="da-DK" sz="12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Du kan også kontakte DBC </a:t>
            </a:r>
            <a:r>
              <a:rPr lang="da-DK" sz="1200" dirty="0" err="1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DIGITALs</a:t>
            </a:r>
            <a:r>
              <a:rPr lang="da-DK" sz="12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 kundeservice, bruge feedback-knappen på </a:t>
            </a:r>
            <a:r>
              <a:rPr lang="da-DK" sz="1200" dirty="0" err="1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Bibliotek.dk</a:t>
            </a:r>
            <a:r>
              <a:rPr lang="da-DK" sz="1200" dirty="0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 eller spørge på dit lokale bibliotek, hvis du har brug for yderligere hjælp.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6A31DF9-FF3D-3F5E-9DBD-02FC169B3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31487" y="3102450"/>
            <a:ext cx="653098" cy="65309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C0599B8-7674-8C22-EDB2-2A3BBF5FE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02018" y="2776765"/>
            <a:ext cx="377820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5C78ACE-8AC9-7882-5B81-00C90610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3F0ADF2-67CB-16CD-6248-3554F7B8C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095FA96-0274-35F4-E094-E148CED3E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28137"/>
            <a:ext cx="566014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E90B35B4-2054-4E4A-9D5F-BD2D9810F75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026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BM Plex Serif" panose="020605030504060002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8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46F55-4EFE-B2BD-D463-31ABEB8C2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E251C-987A-8736-1AE1-3285A82F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1500539"/>
            <a:ext cx="3240000" cy="3240000"/>
          </a:xfrm>
          <a:solidFill>
            <a:schemeClr val="accent1">
              <a:alpha val="50000"/>
            </a:schemeClr>
          </a:solidFill>
          <a:ln>
            <a:noFill/>
          </a:ln>
        </p:spPr>
        <p:txBody>
          <a:bodyPr lIns="360000" tIns="360000" rIns="360000" bIns="360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a-DK" dirty="0">
                <a:solidFill>
                  <a:schemeClr val="tx2"/>
                </a:solidFill>
              </a:rPr>
              <a:t>Hvad er </a:t>
            </a:r>
            <a:r>
              <a:rPr lang="da-DK" dirty="0" err="1">
                <a:solidFill>
                  <a:schemeClr val="tx2"/>
                </a:solidFill>
              </a:rPr>
              <a:t>Bibliotek.dk</a:t>
            </a:r>
            <a:r>
              <a:rPr lang="da-DK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11EB2C-736D-F1D0-2724-AE1D87DBA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5" name="Billede 6">
            <a:extLst>
              <a:ext uri="{FF2B5EF4-FFF2-40B4-BE49-F238E27FC236}">
                <a16:creationId xmlns:a16="http://schemas.microsoft.com/office/drawing/2014/main" id="{3030DFBC-C02A-5E48-1F0A-C3123B94C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V="1">
            <a:off x="1638682" y="2842566"/>
            <a:ext cx="226649" cy="226649"/>
          </a:xfrm>
          <a:prstGeom prst="rect">
            <a:avLst/>
          </a:prstGeom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74E87C73-9252-115A-69E8-DE888AE62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588" y="1500540"/>
            <a:ext cx="5968799" cy="3240000"/>
          </a:xfrm>
          <a:solidFill>
            <a:schemeClr val="bg1">
              <a:alpha val="50000"/>
            </a:schemeClr>
          </a:solidFill>
        </p:spPr>
        <p:txBody>
          <a:bodyPr lIns="360000" tIns="360000" rIns="360000" bIns="360000" anchor="ctr">
            <a:noAutofit/>
          </a:bodyPr>
          <a:lstStyle/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solidFill>
                  <a:schemeClr val="tx2"/>
                </a:solidFill>
                <a:latin typeface="IBM Plex Serif" panose="02060503050406000203" pitchFamily="18" charset="77"/>
              </a:rPr>
              <a:t>Bibliotek.dk </a:t>
            </a:r>
            <a:r>
              <a:rPr lang="da-DK" sz="1600" dirty="0">
                <a:latin typeface="IBM Plex Sans Light" panose="020B0403050203000203" pitchFamily="34" charset="0"/>
                <a:ea typeface="Open Sans Light"/>
                <a:cs typeface="Open Sans Light"/>
              </a:rPr>
              <a:t>giver dig adgang til materialer på alle offentlige biblioteker i Danmark. </a:t>
            </a:r>
          </a:p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latin typeface="IBM Plex Sans Light" panose="020B0403050203000203" pitchFamily="34" charset="0"/>
                <a:ea typeface="Open Sans Light"/>
                <a:cs typeface="Open Sans Light"/>
              </a:rPr>
              <a:t>Du kan søge og bestille bøger, artikler, film, musik </a:t>
            </a:r>
            <a:br>
              <a:rPr lang="da-DK" sz="1600" dirty="0">
                <a:latin typeface="IBM Plex Sans Light" panose="020B0403050203000203" pitchFamily="34" charset="0"/>
                <a:ea typeface="Open Sans Light"/>
                <a:cs typeface="Open Sans Light"/>
              </a:rPr>
            </a:br>
            <a:r>
              <a:rPr lang="da-DK" sz="1600" dirty="0">
                <a:latin typeface="IBM Plex Sans Light" panose="020B0403050203000203" pitchFamily="34" charset="0"/>
                <a:ea typeface="Open Sans Light"/>
                <a:cs typeface="Open Sans Light"/>
              </a:rPr>
              <a:t>og meget mere. </a:t>
            </a:r>
          </a:p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latin typeface="IBM Plex Sans Light" panose="020B0403050203000203" pitchFamily="34" charset="0"/>
                <a:ea typeface="Open Sans Light"/>
                <a:cs typeface="Open Sans Light"/>
              </a:rPr>
              <a:t>De materialer, du bestiller, bliver leveret til dit lokale bibliotek, hvor du kan afhente dem.</a:t>
            </a:r>
          </a:p>
        </p:txBody>
      </p:sp>
    </p:spTree>
    <p:extLst>
      <p:ext uri="{BB962C8B-B14F-4D97-AF65-F5344CB8AC3E}">
        <p14:creationId xmlns:p14="http://schemas.microsoft.com/office/powerpoint/2010/main" val="90464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2B9D9-EED9-BC39-6AA7-C0EB25824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4BCDE-83E7-C30F-66B9-8B210CCD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1500539"/>
            <a:ext cx="3240000" cy="3240000"/>
          </a:xfrm>
          <a:solidFill>
            <a:schemeClr val="accent1">
              <a:alpha val="50000"/>
            </a:schemeClr>
          </a:solidFill>
          <a:ln>
            <a:noFill/>
          </a:ln>
        </p:spPr>
        <p:txBody>
          <a:bodyPr lIns="360000" tIns="360000" rIns="360000" bIns="360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a-DK" dirty="0">
                <a:solidFill>
                  <a:schemeClr val="tx2"/>
                </a:solidFill>
              </a:rPr>
              <a:t>Introduktion til søgning på Bibliotek.dk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8AD7DE-7B1A-FE5A-FC1B-58FAEB84F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588" y="1500539"/>
            <a:ext cx="5040000" cy="3240000"/>
          </a:xfrm>
          <a:solidFill>
            <a:schemeClr val="bg1">
              <a:alpha val="50000"/>
            </a:schemeClr>
          </a:solidFill>
        </p:spPr>
        <p:txBody>
          <a:bodyPr lIns="360000" tIns="360000" rIns="360000" bIns="360000" anchor="ctr">
            <a:noAutofit/>
          </a:bodyPr>
          <a:lstStyle/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latin typeface="IBM Plex Sans Light" panose="020B0403050203000203" pitchFamily="34" charset="0"/>
              </a:rPr>
              <a:t>At vælge den rette søgeteknik kan spare dig tid og hjælpe dig med at finde de mest relevante materialer på Bibliotek.dk. </a:t>
            </a:r>
          </a:p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latin typeface="IBM Plex Sans Light" panose="020B0403050203000203" pitchFamily="34" charset="0"/>
              </a:rPr>
              <a:t>Denne præsentation vil guide dig igennem, hvornår og hvordan du bedst bruger simpel og avanceret søgning.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5F2CF8F-1847-C20C-6191-24462774D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6" name="Billede 3">
            <a:extLst>
              <a:ext uri="{FF2B5EF4-FFF2-40B4-BE49-F238E27FC236}">
                <a16:creationId xmlns:a16="http://schemas.microsoft.com/office/drawing/2014/main" id="{B18D3BE7-DF22-EC19-9D11-EB4CBF5E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V="1">
            <a:off x="1638682" y="3273242"/>
            <a:ext cx="226649" cy="2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6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36BCF-3BCE-3223-BA4A-2C88DDDE7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BDCCDD79-4FBD-70EA-8B99-E3F07601A299}"/>
              </a:ext>
            </a:extLst>
          </p:cNvPr>
          <p:cNvSpPr/>
          <p:nvPr/>
        </p:nvSpPr>
        <p:spPr>
          <a:xfrm>
            <a:off x="8254659" y="2381161"/>
            <a:ext cx="3240000" cy="324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8870C6D-BCF9-2859-5BE6-132D0C81E57B}"/>
              </a:ext>
            </a:extLst>
          </p:cNvPr>
          <p:cNvSpPr/>
          <p:nvPr/>
        </p:nvSpPr>
        <p:spPr>
          <a:xfrm>
            <a:off x="575507" y="2381161"/>
            <a:ext cx="3240000" cy="324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AE2BBD41-832D-736E-CEE6-63E266D56774}"/>
              </a:ext>
            </a:extLst>
          </p:cNvPr>
          <p:cNvSpPr txBox="1">
            <a:spLocks/>
          </p:cNvSpPr>
          <p:nvPr/>
        </p:nvSpPr>
        <p:spPr>
          <a:xfrm>
            <a:off x="575508" y="575999"/>
            <a:ext cx="8920871" cy="153275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>
                <a:solidFill>
                  <a:schemeClr val="tx2"/>
                </a:solidFill>
                <a:latin typeface="IBM Plex Serif" panose="02060503050406000203" pitchFamily="18" charset="77"/>
              </a:rPr>
              <a:t>Søgemetoder på Bibliotek.dk</a:t>
            </a:r>
          </a:p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latin typeface="IBM Plex Sans Light" panose="020B0403050203000203" pitchFamily="34" charset="0"/>
              </a:rPr>
              <a:t>Når du søger på </a:t>
            </a:r>
            <a:r>
              <a:rPr lang="da-DK" sz="1600" b="1" dirty="0"/>
              <a:t>Bibliotek.dk</a:t>
            </a:r>
            <a:r>
              <a:rPr lang="da-DK" sz="1600" dirty="0">
                <a:latin typeface="IBM Plex Sans Light" panose="020B0403050203000203" pitchFamily="34" charset="0"/>
              </a:rPr>
              <a:t>, har du </a:t>
            </a:r>
            <a:r>
              <a:rPr lang="da-DK" sz="1600" b="1" dirty="0"/>
              <a:t>to hovedmetoder </a:t>
            </a:r>
            <a:r>
              <a:rPr lang="da-DK" sz="1600" dirty="0">
                <a:latin typeface="IBM Plex Sans Light" panose="020B0403050203000203" pitchFamily="34" charset="0"/>
              </a:rPr>
              <a:t>til at finde de materialer, du leder efter. </a:t>
            </a:r>
            <a:r>
              <a:rPr lang="da-DK" sz="1600" b="1" dirty="0"/>
              <a:t>Her forklarer vi forskellen</a:t>
            </a:r>
            <a:r>
              <a:rPr lang="da-DK" sz="1600" dirty="0">
                <a:latin typeface="IBM Plex Sans Light" panose="020B0403050203000203" pitchFamily="34" charset="0"/>
              </a:rPr>
              <a:t>, så du kan vælge den metode, der passer bedst til dine behov.</a:t>
            </a:r>
            <a:endParaRPr lang="da-DK" sz="1600" dirty="0">
              <a:solidFill>
                <a:schemeClr val="tx2"/>
              </a:solidFill>
              <a:latin typeface="IBM Plex Serif" panose="02060503050406000203" pitchFamily="18" charset="77"/>
            </a:endParaRPr>
          </a:p>
        </p:txBody>
      </p:sp>
      <p:pic>
        <p:nvPicPr>
          <p:cNvPr id="2" name="Billede 1" descr="Et billede, der indeholder tekst, skærmbillede, Website, Webside&#10;&#10;Automatisk genereret beskrivelse">
            <a:extLst>
              <a:ext uri="{FF2B5EF4-FFF2-40B4-BE49-F238E27FC236}">
                <a16:creationId xmlns:a16="http://schemas.microsoft.com/office/drawing/2014/main" id="{8553D8BE-2A8F-8987-A893-D6D4CE86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91" t="15" r="18362" b="38467"/>
          <a:stretch/>
        </p:blipFill>
        <p:spPr>
          <a:xfrm>
            <a:off x="4415083" y="2449266"/>
            <a:ext cx="3240000" cy="317189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784169A-3CDD-D2B8-08AB-0775E4693CEF}"/>
              </a:ext>
            </a:extLst>
          </p:cNvPr>
          <p:cNvSpPr/>
          <p:nvPr/>
        </p:nvSpPr>
        <p:spPr>
          <a:xfrm>
            <a:off x="4758270" y="2680378"/>
            <a:ext cx="147568" cy="1475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bg1"/>
                </a:solidFill>
                <a:latin typeface="IBM Plex Sans" panose="020B0503050203000203" pitchFamily="34" charset="0"/>
              </a:rPr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E9ECE09-418E-FDF3-6C9A-475D97834B24}"/>
              </a:ext>
            </a:extLst>
          </p:cNvPr>
          <p:cNvSpPr/>
          <p:nvPr/>
        </p:nvSpPr>
        <p:spPr>
          <a:xfrm>
            <a:off x="7192760" y="2680378"/>
            <a:ext cx="147568" cy="1475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bg1"/>
                </a:solidFill>
                <a:latin typeface="IBM Plex Sans" panose="020B0503050203000203" pitchFamily="34" charset="0"/>
              </a:rPr>
              <a:t>2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E6AEB51-3665-D593-844F-1F268FC3E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DCAD2F6A-7DA8-57EE-C2DE-A239034250AF}"/>
              </a:ext>
            </a:extLst>
          </p:cNvPr>
          <p:cNvSpPr txBox="1"/>
          <p:nvPr/>
        </p:nvSpPr>
        <p:spPr>
          <a:xfrm>
            <a:off x="575506" y="2381161"/>
            <a:ext cx="3240000" cy="2656451"/>
          </a:xfrm>
          <a:prstGeom prst="rect">
            <a:avLst/>
          </a:prstGeom>
          <a:noFill/>
        </p:spPr>
        <p:txBody>
          <a:bodyPr wrap="square" lIns="180000" tIns="180000" rIns="360000" bIns="18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600" b="1" dirty="0">
                <a:solidFill>
                  <a:schemeClr val="tx2"/>
                </a:solidFill>
                <a:latin typeface="IBM Plex Sans" panose="020B0503050203000203" pitchFamily="34" charset="0"/>
              </a:rPr>
              <a:t>1. Simpel søgning</a:t>
            </a:r>
            <a:endParaRPr lang="da-DK" sz="1600" dirty="0"/>
          </a:p>
          <a:p>
            <a:r>
              <a:rPr lang="da-DK" sz="1600" dirty="0">
                <a:latin typeface="IBM Plex Sans Light" panose="020B0403050203000203" pitchFamily="34" charset="0"/>
              </a:rPr>
              <a:t>Brug denne, når du vil have hurtige, brede resultater baseret på nøgleord eller emner.</a:t>
            </a:r>
          </a:p>
          <a:p>
            <a:endParaRPr lang="da-DK" sz="1600" dirty="0">
              <a:latin typeface="IBM Plex Sans Light" panose="020B0403050203000203" pitchFamily="34" charset="0"/>
            </a:endParaRPr>
          </a:p>
          <a:p>
            <a:r>
              <a:rPr lang="da-DK" sz="1600" dirty="0">
                <a:latin typeface="IBM Plex Sans Light" panose="020B0403050203000203" pitchFamily="34" charset="0"/>
              </a:rPr>
              <a:t>Du finder søgefeltet til </a:t>
            </a:r>
            <a:r>
              <a:rPr kumimoji="0" lang="da-DK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</a:rPr>
              <a:t>Simpel søgning </a:t>
            </a:r>
            <a:r>
              <a:rPr lang="da-DK" sz="1600" dirty="0">
                <a:latin typeface="IBM Plex Sans Light" panose="020B0403050203000203" pitchFamily="34" charset="0"/>
              </a:rPr>
              <a:t>øverst på </a:t>
            </a:r>
            <a:r>
              <a:rPr lang="da-DK" sz="1600" b="1" dirty="0" err="1">
                <a:solidFill>
                  <a:srgbClr val="000000"/>
                </a:solidFill>
                <a:latin typeface="IBM Plex Sans" panose="020B0503050203000203" pitchFamily="34" charset="0"/>
              </a:rPr>
              <a:t>Bibliotek.dk's</a:t>
            </a:r>
            <a:r>
              <a:rPr lang="da-DK" sz="1600" b="1" dirty="0">
                <a:solidFill>
                  <a:srgbClr val="000000"/>
                </a:solidFill>
                <a:latin typeface="IBM Plex Sans" panose="020B0503050203000203" pitchFamily="34" charset="0"/>
              </a:rPr>
              <a:t> </a:t>
            </a:r>
            <a:r>
              <a:rPr lang="da-DK" sz="1600" dirty="0">
                <a:latin typeface="IBM Plex Sans Light" panose="020B0403050203000203" pitchFamily="34" charset="0"/>
              </a:rPr>
              <a:t>hjemmeside.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828E8FA9-45F7-B618-C6C0-FA23776C3A6E}"/>
              </a:ext>
            </a:extLst>
          </p:cNvPr>
          <p:cNvSpPr txBox="1"/>
          <p:nvPr/>
        </p:nvSpPr>
        <p:spPr>
          <a:xfrm>
            <a:off x="8254659" y="2381161"/>
            <a:ext cx="3240000" cy="2656451"/>
          </a:xfrm>
          <a:prstGeom prst="rect">
            <a:avLst/>
          </a:prstGeom>
          <a:noFill/>
        </p:spPr>
        <p:txBody>
          <a:bodyPr wrap="square" lIns="180000" tIns="180000" rIns="108000" bIns="180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600" b="1" dirty="0">
                <a:solidFill>
                  <a:schemeClr val="tx2"/>
                </a:solidFill>
                <a:latin typeface="IBM Plex Sans" panose="020B0503050203000203" pitchFamily="34" charset="0"/>
              </a:rPr>
              <a:t>2. Avanceret søgning </a:t>
            </a:r>
            <a:endParaRPr lang="da-DK" sz="1600" dirty="0"/>
          </a:p>
          <a:p>
            <a:r>
              <a:rPr lang="da-DK" sz="1600" dirty="0">
                <a:latin typeface="IBM Plex Sans Light" panose="020B0403050203000203" pitchFamily="34" charset="0"/>
              </a:rPr>
              <a:t>Brug denne, når du vil forfine dine søgeresultater med specifikke kriterier som forfatter, udgivelsesår og materialetype.</a:t>
            </a:r>
          </a:p>
          <a:p>
            <a:endParaRPr lang="da-DK" sz="1600" dirty="0">
              <a:latin typeface="IBM Plex Sans Light" panose="020B0403050203000203" pitchFamily="34" charset="0"/>
            </a:endParaRPr>
          </a:p>
          <a:p>
            <a:r>
              <a:rPr lang="da-DK" sz="1600" b="1" dirty="0">
                <a:solidFill>
                  <a:srgbClr val="000000"/>
                </a:solidFill>
                <a:latin typeface="IBM Plex Sans" panose="020B0503050203000203" pitchFamily="34" charset="0"/>
              </a:rPr>
              <a:t>Avanceret søgning </a:t>
            </a:r>
            <a:r>
              <a:rPr lang="da-DK" sz="1600" dirty="0">
                <a:latin typeface="IBM Plex Sans Light" panose="020B0403050203000203" pitchFamily="34" charset="0"/>
              </a:rPr>
              <a:t>kan du </a:t>
            </a:r>
            <a:br>
              <a:rPr lang="da-DK" sz="1600" dirty="0">
                <a:latin typeface="IBM Plex Sans Light" panose="020B0403050203000203" pitchFamily="34" charset="0"/>
              </a:rPr>
            </a:br>
            <a:r>
              <a:rPr lang="da-DK" sz="1600" dirty="0">
                <a:latin typeface="IBM Plex Sans Light" panose="020B0403050203000203" pitchFamily="34" charset="0"/>
              </a:rPr>
              <a:t>tilgå ved at vælge </a:t>
            </a:r>
            <a:r>
              <a:rPr lang="da-DK" sz="1600" b="1" dirty="0">
                <a:solidFill>
                  <a:srgbClr val="000000"/>
                </a:solidFill>
                <a:latin typeface="IBM Plex Sans" panose="020B0503050203000203" pitchFamily="34" charset="0"/>
              </a:rPr>
              <a:t>Avanceret</a:t>
            </a:r>
            <a:r>
              <a:rPr lang="da-DK" sz="1600" dirty="0">
                <a:solidFill>
                  <a:srgbClr val="000000"/>
                </a:solidFill>
                <a:latin typeface="IBM Plex Sans Light" panose="020B0403050203000203" pitchFamily="34" charset="0"/>
              </a:rPr>
              <a:t> </a:t>
            </a:r>
            <a:r>
              <a:rPr lang="da-DK" sz="1600" dirty="0">
                <a:latin typeface="IBM Plex Sans Light" panose="020B0403050203000203" pitchFamily="34" charset="0"/>
              </a:rPr>
              <a:t>til højre for søgefeltet.</a:t>
            </a:r>
          </a:p>
        </p:txBody>
      </p:sp>
    </p:spTree>
    <p:extLst>
      <p:ext uri="{BB962C8B-B14F-4D97-AF65-F5344CB8AC3E}">
        <p14:creationId xmlns:p14="http://schemas.microsoft.com/office/powerpoint/2010/main" val="153889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41AC4-4486-6195-160A-69EC177C3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E07DB0E-6F49-DB3D-BA4C-E6058C2E77E7}"/>
              </a:ext>
            </a:extLst>
          </p:cNvPr>
          <p:cNvSpPr/>
          <p:nvPr/>
        </p:nvSpPr>
        <p:spPr>
          <a:xfrm>
            <a:off x="8254659" y="2381161"/>
            <a:ext cx="3240000" cy="324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FD60D56-0D51-DE0B-E18C-58ADA9DE2173}"/>
              </a:ext>
            </a:extLst>
          </p:cNvPr>
          <p:cNvSpPr/>
          <p:nvPr/>
        </p:nvSpPr>
        <p:spPr>
          <a:xfrm>
            <a:off x="575507" y="2381161"/>
            <a:ext cx="3240000" cy="324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84574B7-A9E0-F269-CCD0-D5067FEC2E5B}"/>
              </a:ext>
            </a:extLst>
          </p:cNvPr>
          <p:cNvSpPr/>
          <p:nvPr/>
        </p:nvSpPr>
        <p:spPr>
          <a:xfrm>
            <a:off x="4421868" y="2381161"/>
            <a:ext cx="3240000" cy="324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BB5660E5-E90A-7454-1BCF-3901784D5D5D}"/>
              </a:ext>
            </a:extLst>
          </p:cNvPr>
          <p:cNvSpPr txBox="1">
            <a:spLocks/>
          </p:cNvSpPr>
          <p:nvPr/>
        </p:nvSpPr>
        <p:spPr>
          <a:xfrm>
            <a:off x="575508" y="576000"/>
            <a:ext cx="7295746" cy="94357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>
                <a:solidFill>
                  <a:schemeClr val="tx2"/>
                </a:solidFill>
                <a:latin typeface="IBM Plex Serif" panose="02060503050406000203" pitchFamily="18" charset="77"/>
              </a:rPr>
              <a:t>Simpel søgning: Når du søger bredt</a:t>
            </a:r>
          </a:p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latin typeface="IBM Plex Sans Light" panose="020B0403050203000203" pitchFamily="34" charset="0"/>
              </a:rPr>
              <a:t>Simpel søgning minder om Google-søgning. Du indtaster et eller flere nøgleord, og systemet viser resultater, der passer til dine søgeord.</a:t>
            </a:r>
            <a:endParaRPr lang="da-DK" sz="1600" dirty="0">
              <a:solidFill>
                <a:schemeClr val="tx2"/>
              </a:solidFill>
              <a:latin typeface="IBM Plex Serif" panose="02060503050406000203" pitchFamily="18" charset="77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71FA5DB-8DB9-AC38-8FDC-B7563B0EC497}"/>
              </a:ext>
            </a:extLst>
          </p:cNvPr>
          <p:cNvSpPr txBox="1"/>
          <p:nvPr/>
        </p:nvSpPr>
        <p:spPr>
          <a:xfrm>
            <a:off x="575507" y="2381161"/>
            <a:ext cx="3253570" cy="3077015"/>
          </a:xfrm>
          <a:prstGeom prst="rect">
            <a:avLst/>
          </a:prstGeom>
          <a:noFill/>
        </p:spPr>
        <p:txBody>
          <a:bodyPr wrap="square" lIns="180000" tIns="180000" rIns="180000" bIns="180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Hvornår skal du bruge 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simpel søgning?</a:t>
            </a: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a-DK" sz="1600" dirty="0">
                <a:latin typeface="IBM Plex Sans Light" panose="020B0403050203000203" pitchFamily="34" charset="0"/>
              </a:rPr>
              <a:t>Når du har brug for et hurtigt overblik over et bredt emne.</a:t>
            </a:r>
          </a:p>
          <a:p>
            <a:pPr>
              <a:lnSpc>
                <a:spcPts val="2320"/>
              </a:lnSpc>
              <a:buClr>
                <a:schemeClr val="tx2"/>
              </a:buClr>
            </a:pPr>
            <a:endParaRPr lang="da-DK" sz="1600" dirty="0">
              <a:latin typeface="IBM Plex Sans Light" panose="020B0403050203000203" pitchFamily="34" charset="0"/>
            </a:endParaRP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a-DK" sz="1600" dirty="0">
                <a:latin typeface="IBM Plex Sans Light" panose="020B0403050203000203" pitchFamily="34" charset="0"/>
              </a:rPr>
              <a:t>Når du søger efter noget generelt eller vil have en bred vifte af resultater.</a:t>
            </a:r>
          </a:p>
          <a:p>
            <a:pPr>
              <a:lnSpc>
                <a:spcPts val="2320"/>
              </a:lnSpc>
              <a:buClr>
                <a:schemeClr val="tx2"/>
              </a:buClr>
            </a:pPr>
            <a:endParaRPr lang="da-DK" sz="16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84C6B65-8C38-4860-80BF-4219527F4848}"/>
              </a:ext>
            </a:extLst>
          </p:cNvPr>
          <p:cNvSpPr txBox="1"/>
          <p:nvPr/>
        </p:nvSpPr>
        <p:spPr>
          <a:xfrm>
            <a:off x="4421868" y="2381161"/>
            <a:ext cx="3240000" cy="2139771"/>
          </a:xfrm>
          <a:prstGeom prst="rect">
            <a:avLst/>
          </a:prstGeom>
          <a:noFill/>
        </p:spPr>
        <p:txBody>
          <a:bodyPr wrap="square" lIns="180000" tIns="180000" rIns="180000" bIns="180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Fordele:</a:t>
            </a: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a-DK" sz="1600" dirty="0">
                <a:latin typeface="IBM Plex Sans Light" panose="020B0403050203000203" pitchFamily="34" charset="0"/>
              </a:rPr>
              <a:t>Hurtig og nem</a:t>
            </a: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a-DK" sz="1600" dirty="0">
              <a:latin typeface="IBM Plex Sans Light" panose="020B0403050203000203" pitchFamily="34" charset="0"/>
            </a:endParaRP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a-DK" sz="1600" dirty="0">
                <a:latin typeface="IBM Plex Sans Light" panose="020B0403050203000203" pitchFamily="34" charset="0"/>
              </a:rPr>
              <a:t>Kræver ikke detaljeret viden om emnet eller præcise søgetermer.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AFC00F8B-B6C1-29B5-A8BA-90AB9049D574}"/>
              </a:ext>
            </a:extLst>
          </p:cNvPr>
          <p:cNvSpPr txBox="1"/>
          <p:nvPr/>
        </p:nvSpPr>
        <p:spPr>
          <a:xfrm>
            <a:off x="8254659" y="2381161"/>
            <a:ext cx="3230712" cy="1844819"/>
          </a:xfrm>
          <a:prstGeom prst="rect">
            <a:avLst/>
          </a:prstGeom>
          <a:noFill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Ulemper:</a:t>
            </a: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a-DK" sz="1600" dirty="0">
                <a:latin typeface="IBM Plex Sans Light" panose="020B0403050203000203" pitchFamily="34" charset="0"/>
              </a:rPr>
              <a:t>Du kan få mange irrelevante resultater, som kan være tidskrævende at gennemgå. </a:t>
            </a:r>
            <a:br>
              <a:rPr lang="da-DK" sz="1600" dirty="0">
                <a:latin typeface="IBM Plex Sans Light" panose="020B0403050203000203" pitchFamily="34" charset="0"/>
              </a:rPr>
            </a:br>
            <a:endParaRPr lang="da-DK" sz="1600" dirty="0">
              <a:latin typeface="IBM Plex Sans Light" panose="020B0403050203000203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B1EE506-2BCD-1D4D-A545-507F2A5A2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B728CC1-4F02-AEE2-7702-ACCBB2AF2B72}"/>
              </a:ext>
            </a:extLst>
          </p:cNvPr>
          <p:cNvSpPr txBox="1"/>
          <p:nvPr/>
        </p:nvSpPr>
        <p:spPr>
          <a:xfrm>
            <a:off x="8580278" y="4505855"/>
            <a:ext cx="25794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>
                <a:latin typeface="IBM Plex Sans" panose="020B0503050203000203" pitchFamily="34" charset="0"/>
              </a:rPr>
              <a:t>Eksempel: </a:t>
            </a:r>
            <a:r>
              <a:rPr lang="da-DK" sz="1100" dirty="0">
                <a:latin typeface="IBM Plex Sans" panose="020B0503050203000203" pitchFamily="34" charset="0"/>
              </a:rPr>
              <a:t>Hvis du søger </a:t>
            </a:r>
            <a:r>
              <a:rPr lang="da-DK" sz="1100" i="1" dirty="0">
                <a:latin typeface="IBM Plex Sans" panose="020B0503050203000203" pitchFamily="34" charset="0"/>
              </a:rPr>
              <a:t>klimaforandringer</a:t>
            </a:r>
            <a:r>
              <a:rPr lang="da-DK" sz="1100" dirty="0">
                <a:latin typeface="IBM Plex Sans" panose="020B0503050203000203" pitchFamily="34" charset="0"/>
              </a:rPr>
              <a:t>,</a:t>
            </a:r>
            <a:r>
              <a:rPr lang="da-DK" sz="1100" dirty="0">
                <a:latin typeface="IBM Plex Sans Light" panose="020B0403050203000203" pitchFamily="34" charset="0"/>
              </a:rPr>
              <a:t> </a:t>
            </a:r>
            <a:r>
              <a:rPr lang="da-DK" sz="1100" dirty="0">
                <a:latin typeface="IBM Plex Sans" panose="020B0503050203000203" pitchFamily="34" charset="0"/>
              </a:rPr>
              <a:t>vil du få en bred liste med resultater, der spænder fra forskningsartikler til dokumentarfilm.</a:t>
            </a:r>
          </a:p>
        </p:txBody>
      </p:sp>
    </p:spTree>
    <p:extLst>
      <p:ext uri="{BB962C8B-B14F-4D97-AF65-F5344CB8AC3E}">
        <p14:creationId xmlns:p14="http://schemas.microsoft.com/office/powerpoint/2010/main" val="258930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F4B01-C3FF-6AE8-D881-543D946A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FA403C6-AA77-2DF8-0254-F7FB51EFA743}"/>
              </a:ext>
            </a:extLst>
          </p:cNvPr>
          <p:cNvSpPr/>
          <p:nvPr/>
        </p:nvSpPr>
        <p:spPr>
          <a:xfrm>
            <a:off x="8254659" y="2381161"/>
            <a:ext cx="3240000" cy="324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3F01B48-EFD1-727D-B653-73FBB78C88B8}"/>
              </a:ext>
            </a:extLst>
          </p:cNvPr>
          <p:cNvSpPr/>
          <p:nvPr/>
        </p:nvSpPr>
        <p:spPr>
          <a:xfrm>
            <a:off x="575507" y="2381161"/>
            <a:ext cx="3240000" cy="324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E7DB1CA-95B1-2C30-7BD0-462D5B4BFC58}"/>
              </a:ext>
            </a:extLst>
          </p:cNvPr>
          <p:cNvSpPr/>
          <p:nvPr/>
        </p:nvSpPr>
        <p:spPr>
          <a:xfrm>
            <a:off x="4415083" y="2381161"/>
            <a:ext cx="3240000" cy="324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F61B6A8C-4958-AB91-4789-E629C03768AA}"/>
              </a:ext>
            </a:extLst>
          </p:cNvPr>
          <p:cNvSpPr txBox="1">
            <a:spLocks/>
          </p:cNvSpPr>
          <p:nvPr/>
        </p:nvSpPr>
        <p:spPr>
          <a:xfrm>
            <a:off x="575507" y="576000"/>
            <a:ext cx="10909863" cy="94357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>
                <a:solidFill>
                  <a:schemeClr val="tx2"/>
                </a:solidFill>
                <a:latin typeface="IBM Plex Serif" panose="02060503050406000203" pitchFamily="18" charset="77"/>
              </a:rPr>
              <a:t>Avanceret søgning: Når du søger præcist og vil filtrere dine resultater</a:t>
            </a:r>
          </a:p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latin typeface="IBM Plex Sans Light" panose="020B0403050203000203" pitchFamily="34" charset="0"/>
              </a:rPr>
              <a:t>Med avanceret søgning kan du </a:t>
            </a:r>
            <a:r>
              <a:rPr lang="da-DK" sz="1600" b="1" dirty="0"/>
              <a:t>kombinere søgekriterier</a:t>
            </a:r>
            <a:r>
              <a:rPr lang="da-DK" sz="1600" dirty="0">
                <a:latin typeface="IBM Plex Sans Light" panose="020B0403050203000203" pitchFamily="34" charset="0"/>
              </a:rPr>
              <a:t>, som </a:t>
            </a:r>
            <a:r>
              <a:rPr lang="da-DK" sz="1600" b="1" dirty="0"/>
              <a:t>forfatter</a:t>
            </a:r>
            <a:r>
              <a:rPr lang="da-DK" sz="1600" dirty="0">
                <a:latin typeface="IBM Plex Sans Light" panose="020B0403050203000203" pitchFamily="34" charset="0"/>
              </a:rPr>
              <a:t>, </a:t>
            </a:r>
            <a:r>
              <a:rPr lang="da-DK" sz="1600" b="1" dirty="0"/>
              <a:t>titel</a:t>
            </a:r>
            <a:r>
              <a:rPr lang="da-DK" sz="1600" b="1" dirty="0">
                <a:latin typeface="IBM Plex Sans Light" panose="020B0403050203000203" pitchFamily="34" charset="0"/>
              </a:rPr>
              <a:t>, </a:t>
            </a:r>
            <a:r>
              <a:rPr lang="da-DK" sz="1600" b="1" dirty="0"/>
              <a:t>emne </a:t>
            </a:r>
            <a:r>
              <a:rPr lang="da-DK" sz="1600" dirty="0">
                <a:latin typeface="IBM Plex Sans Light" panose="020B0403050203000203" pitchFamily="34" charset="0"/>
              </a:rPr>
              <a:t>og filtrere dine søgeresultater</a:t>
            </a:r>
            <a:br>
              <a:rPr lang="da-DK" sz="1600" dirty="0">
                <a:latin typeface="IBM Plex Sans Light" panose="020B0403050203000203" pitchFamily="34" charset="0"/>
              </a:rPr>
            </a:br>
            <a:r>
              <a:rPr lang="da-DK" sz="1600" dirty="0">
                <a:latin typeface="IBM Plex Sans Light" panose="020B0403050203000203" pitchFamily="34" charset="0"/>
              </a:rPr>
              <a:t>for at gøre din søgning endnu mere præcis.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E07917B-BD07-5F86-852E-3D6BA3B47CB3}"/>
              </a:ext>
            </a:extLst>
          </p:cNvPr>
          <p:cNvSpPr txBox="1"/>
          <p:nvPr/>
        </p:nvSpPr>
        <p:spPr>
          <a:xfrm>
            <a:off x="575507" y="2381161"/>
            <a:ext cx="3487778" cy="3077015"/>
          </a:xfrm>
          <a:prstGeom prst="rect">
            <a:avLst/>
          </a:prstGeom>
          <a:noFill/>
        </p:spPr>
        <p:txBody>
          <a:bodyPr wrap="square" lIns="180000" tIns="180000" rIns="180000" bIns="180000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Hvornår skal du bruge 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avanceret søgning?</a:t>
            </a:r>
            <a:endParaRPr lang="da-DK" sz="1600" dirty="0">
              <a:latin typeface="IBM Plex Sans Light" panose="020B0403050203000203" pitchFamily="34" charset="0"/>
            </a:endParaRP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a-DK" sz="1600" dirty="0">
                <a:latin typeface="IBM Plex Sans Light" panose="020B0403050203000203" pitchFamily="34" charset="0"/>
              </a:rPr>
              <a:t>Når du søger efter specifikke materialer.</a:t>
            </a: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a-DK" sz="1600" dirty="0">
              <a:latin typeface="IBM Plex Sans Light" panose="020B0403050203000203" pitchFamily="34" charset="0"/>
            </a:endParaRP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a-DK" sz="1600" dirty="0">
                <a:latin typeface="IBM Plex Sans Light" panose="020B0403050203000203" pitchFamily="34" charset="0"/>
              </a:rPr>
              <a:t>Når du vil kombinere dine søgeord  med operatorerne </a:t>
            </a:r>
            <a:r>
              <a:rPr lang="da-DK" sz="1600" b="1" dirty="0">
                <a:latin typeface="IBM Plex Sans" panose="020B0503050203000203" pitchFamily="34" charset="0"/>
              </a:rPr>
              <a:t>OG</a:t>
            </a:r>
            <a:r>
              <a:rPr lang="da-DK" sz="1600" dirty="0">
                <a:latin typeface="IBM Plex Sans Light" panose="020B0403050203000203" pitchFamily="34" charset="0"/>
              </a:rPr>
              <a:t>, </a:t>
            </a:r>
            <a:r>
              <a:rPr lang="da-DK" sz="1600" b="1" dirty="0">
                <a:latin typeface="IBM Plex Sans" panose="020B0503050203000203" pitchFamily="34" charset="0"/>
              </a:rPr>
              <a:t>ELLER</a:t>
            </a:r>
            <a:r>
              <a:rPr lang="da-DK" sz="1600" dirty="0">
                <a:latin typeface="IBM Plex Sans Light" panose="020B0403050203000203" pitchFamily="34" charset="0"/>
              </a:rPr>
              <a:t>, </a:t>
            </a:r>
            <a:r>
              <a:rPr lang="da-DK" sz="1600" b="1" dirty="0">
                <a:latin typeface="IBM Plex Sans" panose="020B0503050203000203" pitchFamily="34" charset="0"/>
              </a:rPr>
              <a:t>IKKE</a:t>
            </a:r>
            <a:r>
              <a:rPr lang="da-DK" sz="1600" dirty="0">
                <a:latin typeface="IBM Plex Sans Light" panose="020B0403050203000203" pitchFamily="34" charset="0"/>
              </a:rPr>
              <a:t> og filtrere resultaterne efter fx materialetype og udgivelsesår.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5D563F3-AF63-94E6-3097-6BC775B03B38}"/>
              </a:ext>
            </a:extLst>
          </p:cNvPr>
          <p:cNvSpPr txBox="1"/>
          <p:nvPr/>
        </p:nvSpPr>
        <p:spPr>
          <a:xfrm>
            <a:off x="4415083" y="2381161"/>
            <a:ext cx="3240000" cy="2729676"/>
          </a:xfrm>
          <a:prstGeom prst="rect">
            <a:avLst/>
          </a:prstGeom>
          <a:noFill/>
        </p:spPr>
        <p:txBody>
          <a:bodyPr wrap="square" lIns="180000" tIns="180000" rIns="180000" bIns="180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Fordele:</a:t>
            </a:r>
            <a:endParaRPr lang="da-DK" sz="1600" dirty="0">
              <a:latin typeface="IBM Plex Sans Light" panose="020B0403050203000203" pitchFamily="34" charset="0"/>
            </a:endParaRP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a-DK" sz="1600" dirty="0">
                <a:latin typeface="IBM Plex Sans Light" panose="020B0403050203000203" pitchFamily="34" charset="0"/>
              </a:rPr>
              <a:t>Mere præcise resultater</a:t>
            </a: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a-DK" sz="1600" dirty="0">
              <a:latin typeface="IBM Plex Sans Light" panose="020B0403050203000203" pitchFamily="34" charset="0"/>
            </a:endParaRP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a-DK" sz="1600" dirty="0">
                <a:latin typeface="IBM Plex Sans Light" panose="020B0403050203000203" pitchFamily="34" charset="0"/>
              </a:rPr>
              <a:t>Spar tid ved at finde de mest relevante materialer hurtigere, især ved komplekse eller specifikke søgninger.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EB12029-9A01-1C74-42CE-A7C35E75D7B0}"/>
              </a:ext>
            </a:extLst>
          </p:cNvPr>
          <p:cNvSpPr txBox="1"/>
          <p:nvPr/>
        </p:nvSpPr>
        <p:spPr>
          <a:xfrm>
            <a:off x="8254659" y="2381161"/>
            <a:ext cx="3230712" cy="3319581"/>
          </a:xfrm>
          <a:prstGeom prst="rect">
            <a:avLst/>
          </a:prstGeom>
          <a:noFill/>
        </p:spPr>
        <p:txBody>
          <a:bodyPr wrap="square" lIns="180000" tIns="180000" rIns="180000" bIns="180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Ulemper:</a:t>
            </a:r>
            <a:endParaRPr lang="da-DK" sz="1600" dirty="0">
              <a:latin typeface="IBM Plex Sans Light" panose="020B0403050203000203" pitchFamily="34" charset="0"/>
            </a:endParaRP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a-DK" sz="1600" dirty="0">
                <a:latin typeface="IBM Plex Sans Light" panose="020B0403050203000203" pitchFamily="34" charset="0"/>
              </a:rPr>
              <a:t>Kræver mere tid at opsætte de relevante søgekriterier.</a:t>
            </a: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a-DK" sz="1600" dirty="0">
              <a:latin typeface="IBM Plex Sans Light" panose="020B0403050203000203" pitchFamily="34" charset="0"/>
            </a:endParaRPr>
          </a:p>
          <a:p>
            <a:pPr marL="285750" indent="-285750">
              <a:lnSpc>
                <a:spcPts val="232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a-DK" sz="1600" dirty="0">
                <a:latin typeface="IBM Plex Sans Light" panose="020B0403050203000203" pitchFamily="34" charset="0"/>
              </a:rPr>
              <a:t>Du skal have en vis viden om, hvilke informationer du søger efter, for at få det bedste ud af avanceret søgning.</a:t>
            </a:r>
            <a:br>
              <a:rPr lang="da-DK" sz="1600" dirty="0">
                <a:latin typeface="IBM Plex Sans Light" panose="020B0403050203000203" pitchFamily="34" charset="0"/>
              </a:rPr>
            </a:br>
            <a:endParaRPr lang="da-DK" sz="1600" dirty="0">
              <a:latin typeface="IBM Plex Sans Light" panose="020B0403050203000203" pitchFamily="34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C35C3C-4A01-DAFE-2609-1AEC354F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213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09049-99AB-C4BA-32FD-6733EAE47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indhold 2">
            <a:extLst>
              <a:ext uri="{FF2B5EF4-FFF2-40B4-BE49-F238E27FC236}">
                <a16:creationId xmlns:a16="http://schemas.microsoft.com/office/drawing/2014/main" id="{AE57DF54-F981-B4B7-604A-7B98FA7B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803" y="1500538"/>
            <a:ext cx="5216135" cy="3240001"/>
          </a:xfrm>
          <a:solidFill>
            <a:schemeClr val="bg1">
              <a:alpha val="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marL="0" indent="0">
              <a:lnSpc>
                <a:spcPts val="2320"/>
              </a:lnSpc>
              <a:spcAft>
                <a:spcPts val="600"/>
              </a:spcAft>
              <a:buNone/>
            </a:pPr>
            <a:r>
              <a:rPr lang="da-DK" sz="1600" b="1" dirty="0"/>
              <a:t>Simpel søgning: </a:t>
            </a:r>
            <a:r>
              <a:rPr lang="da-DK" sz="1600" dirty="0">
                <a:latin typeface="IBM Plex Sans Light" panose="020B0403050203000203" pitchFamily="34" charset="0"/>
              </a:rPr>
              <a:t>Brug denne metode, når du ønsker et hurtigt overblik over et bredt emne, eller hvis du ikke har brug for detaljerede resultater.</a:t>
            </a:r>
          </a:p>
          <a:p>
            <a:pPr marL="0" indent="0">
              <a:lnSpc>
                <a:spcPts val="2320"/>
              </a:lnSpc>
              <a:spcAft>
                <a:spcPts val="600"/>
              </a:spcAft>
              <a:buNone/>
            </a:pPr>
            <a:r>
              <a:rPr lang="da-DK" sz="1600" b="1" dirty="0"/>
              <a:t>Avanceret søgning: </a:t>
            </a:r>
            <a:r>
              <a:rPr lang="da-DK" sz="1600" dirty="0">
                <a:latin typeface="IBM Plex Sans Light" panose="020B0403050203000203" pitchFamily="34" charset="0"/>
              </a:rPr>
              <a:t>Vælg denne metode, når du har en præcis idé om, hvad du søger, vil kombinere søgeord og filtrere resultaterne, fx efter materialetype eller udgivelsesår.</a:t>
            </a:r>
          </a:p>
          <a:p>
            <a:pPr marL="0" indent="0">
              <a:lnSpc>
                <a:spcPts val="2320"/>
              </a:lnSpc>
              <a:spcAft>
                <a:spcPts val="600"/>
              </a:spcAft>
              <a:buNone/>
            </a:pPr>
            <a:r>
              <a:rPr lang="da-DK" sz="1600" dirty="0">
                <a:latin typeface="IBM Plex Sans Light" panose="020B0403050203000203" pitchFamily="34" charset="0"/>
              </a:rPr>
              <a:t>Ved at forstå forskellen mellem simpel og avanceret søgning, kan du </a:t>
            </a:r>
            <a:r>
              <a:rPr lang="da-DK" sz="1600" b="1" dirty="0"/>
              <a:t>optimere din søgeoplevelse </a:t>
            </a:r>
            <a:r>
              <a:rPr lang="da-DK" sz="1600" dirty="0">
                <a:latin typeface="IBM Plex Sans Light" panose="020B0403050203000203" pitchFamily="34" charset="0"/>
              </a:rPr>
              <a:t>på </a:t>
            </a:r>
            <a:r>
              <a:rPr lang="da-DK" sz="1600" b="1" dirty="0"/>
              <a:t>Bibliotek.dk </a:t>
            </a:r>
            <a:r>
              <a:rPr lang="da-DK" sz="1600" dirty="0">
                <a:latin typeface="IBM Plex Sans Light" panose="020B0403050203000203" pitchFamily="34" charset="0"/>
              </a:rPr>
              <a:t>og </a:t>
            </a:r>
            <a:r>
              <a:rPr lang="da-DK" sz="1600" b="1" dirty="0"/>
              <a:t>nemmere finde de ressourcer</a:t>
            </a:r>
            <a:r>
              <a:rPr lang="da-DK" sz="1600" dirty="0">
                <a:latin typeface="IBM Plex Sans Light" panose="020B0403050203000203" pitchFamily="34" charset="0"/>
              </a:rPr>
              <a:t>, der er relevante for dine studier.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0ADC890-876C-C45A-4DB2-47FAAE42AEA4}"/>
              </a:ext>
            </a:extLst>
          </p:cNvPr>
          <p:cNvSpPr txBox="1">
            <a:spLocks/>
          </p:cNvSpPr>
          <p:nvPr/>
        </p:nvSpPr>
        <p:spPr>
          <a:xfrm>
            <a:off x="1271588" y="1500539"/>
            <a:ext cx="3240000" cy="3240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360000" tIns="360000" rIns="360000" bIns="36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IBM Plex Serif" panose="02060503050406000203" pitchFamily="18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dirty="0">
                <a:solidFill>
                  <a:schemeClr val="tx2"/>
                </a:solidFill>
              </a:rPr>
              <a:t>Hvornår skal du bruge hvad?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1E7D5F2-C2B1-BCF6-D31B-0F1BD127C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3" name="Billede 5">
            <a:extLst>
              <a:ext uri="{FF2B5EF4-FFF2-40B4-BE49-F238E27FC236}">
                <a16:creationId xmlns:a16="http://schemas.microsoft.com/office/drawing/2014/main" id="{53D15D8A-A64D-DF97-86F6-3A468282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V="1">
            <a:off x="1638682" y="3269305"/>
            <a:ext cx="226649" cy="2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6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19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ibliotekdk 1">
      <a:dk1>
        <a:srgbClr val="000000"/>
      </a:dk1>
      <a:lt1>
        <a:srgbClr val="FFFFFF"/>
      </a:lt1>
      <a:dk2>
        <a:srgbClr val="3333FF"/>
      </a:dk2>
      <a:lt2>
        <a:srgbClr val="F2F2F2"/>
      </a:lt2>
      <a:accent1>
        <a:srgbClr val="FFE6DF"/>
      </a:accent1>
      <a:accent2>
        <a:srgbClr val="F4EFDD"/>
      </a:accent2>
      <a:accent3>
        <a:srgbClr val="D0EBEE"/>
      </a:accent3>
      <a:accent4>
        <a:srgbClr val="E35E69"/>
      </a:accent4>
      <a:accent5>
        <a:srgbClr val="FBD85B"/>
      </a:accent5>
      <a:accent6>
        <a:srgbClr val="27AE60"/>
      </a:accent6>
      <a:hlink>
        <a:srgbClr val="3333F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mpel vs. avanceret søgning i Bibliotek.dk_FinalP" id="{7F61A704-14BF-3949-B539-848D8AE01D02}" vid="{4CE34B00-9EBD-724E-80B2-0CD3887F7DE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4ced00-4fa4-4c42-82d5-2f6680ef34db">
      <Terms xmlns="http://schemas.microsoft.com/office/infopath/2007/PartnerControls"/>
    </lcf76f155ced4ddcb4097134ff3c332f>
    <TaxCatchAll xmlns="ec932184-b4c4-400f-b5e1-185fffb4d88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99E2B5C6F80447BA55C1D365B82F25" ma:contentTypeVersion="15" ma:contentTypeDescription="Opret et nyt dokument." ma:contentTypeScope="" ma:versionID="1bde9ea05a44f949fb6e53b4b2646bf0">
  <xsd:schema xmlns:xsd="http://www.w3.org/2001/XMLSchema" xmlns:xs="http://www.w3.org/2001/XMLSchema" xmlns:p="http://schemas.microsoft.com/office/2006/metadata/properties" xmlns:ns2="c04ced00-4fa4-4c42-82d5-2f6680ef34db" xmlns:ns3="ec932184-b4c4-400f-b5e1-185fffb4d888" targetNamespace="http://schemas.microsoft.com/office/2006/metadata/properties" ma:root="true" ma:fieldsID="ee912cd489d8518ad935c900a4471b70" ns2:_="" ns3:_="">
    <xsd:import namespace="c04ced00-4fa4-4c42-82d5-2f6680ef34db"/>
    <xsd:import namespace="ec932184-b4c4-400f-b5e1-185fffb4d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ced00-4fa4-4c42-82d5-2f6680ef3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86a94f82-bf8c-4306-a759-7c457f7f77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32184-b4c4-400f-b5e1-185fffb4d8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05380fb-8214-45b6-a8b9-48a1db02b09b}" ma:internalName="TaxCatchAll" ma:showField="CatchAllData" ma:web="ec932184-b4c4-400f-b5e1-185fffb4d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477128-6FF1-4A34-A4A2-D8E649B942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4B5602-0BA1-4BC6-8651-AC2D3E798228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ec932184-b4c4-400f-b5e1-185fffb4d888"/>
    <ds:schemaRef ds:uri="c04ced00-4fa4-4c42-82d5-2f6680ef34db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09CD453-2461-4EA3-AF41-2B747018D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4ced00-4fa4-4c42-82d5-2f6680ef34db"/>
    <ds:schemaRef ds:uri="ec932184-b4c4-400f-b5e1-185fffb4d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588</Words>
  <Application>Microsoft Macintosh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IBM Plex Sans Light</vt:lpstr>
      <vt:lpstr>IBM Plex Serif</vt:lpstr>
      <vt:lpstr>IBM Plex Sans Medium</vt:lpstr>
      <vt:lpstr>IBM Plex Sans</vt:lpstr>
      <vt:lpstr>Aptos</vt:lpstr>
      <vt:lpstr>Office-tema</vt:lpstr>
      <vt:lpstr>PowerPoint-præsentation</vt:lpstr>
      <vt:lpstr>Hvad er Bibliotek.dk?</vt:lpstr>
      <vt:lpstr>Introduktion til søgning på Bibliotek.dk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DBC Digital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Pernille Saul</dc:creator>
  <cp:lastModifiedBy>Charlotte Arnskov</cp:lastModifiedBy>
  <cp:revision>5</cp:revision>
  <cp:lastPrinted>2024-09-09T07:22:18Z</cp:lastPrinted>
  <dcterms:created xsi:type="dcterms:W3CDTF">2024-10-09T04:24:51Z</dcterms:created>
  <dcterms:modified xsi:type="dcterms:W3CDTF">2024-10-09T08:21:20Z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0x010100C399E2B5C6F80447BA55C1D365B82F25</vt:lpwstr>
  </property>
  <property fmtid="{D5CDD505-2E9C-101B-9397-08002B2CF9AE}" pid="3" name="MediaServiceImageTags">
    <vt:lpwstr/>
  </property>
</Properties>
</file>