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13"/>
  </p:notesMasterIdLst>
  <p:sldIdLst>
    <p:sldId id="293" r:id="rId5"/>
    <p:sldId id="267" r:id="rId6"/>
    <p:sldId id="305" r:id="rId7"/>
    <p:sldId id="306" r:id="rId8"/>
    <p:sldId id="302" r:id="rId9"/>
    <p:sldId id="303" r:id="rId10"/>
    <p:sldId id="271" r:id="rId11"/>
    <p:sldId id="307" r:id="rId12"/>
  </p:sldIdLst>
  <p:sldSz cx="12192000" cy="6858000"/>
  <p:notesSz cx="6858000" cy="9144000"/>
  <p:embeddedFontLst>
    <p:embeddedFont>
      <p:font typeface="IBM Plex Sans" panose="020B0503050203000203" pitchFamily="34" charset="0"/>
      <p:regular r:id="rId14"/>
      <p:bold r:id="rId15"/>
      <p:italic r:id="rId16"/>
      <p:boldItalic r:id="rId17"/>
    </p:embeddedFont>
    <p:embeddedFont>
      <p:font typeface="IBM Plex Sans Light" panose="020B0403050203000203" pitchFamily="34" charset="0"/>
      <p:regular r:id="rId18"/>
      <p:italic r:id="rId19"/>
    </p:embeddedFont>
    <p:embeddedFont>
      <p:font typeface="IBM Plex Sans Medium" panose="020B0503050203000203" pitchFamily="34" charset="0"/>
      <p:regular r:id="rId20"/>
      <p:italic r:id="rId21"/>
    </p:embeddedFont>
    <p:embeddedFont>
      <p:font typeface="IBM Plex Serif" panose="02060503050406000203" pitchFamily="18" charset="77"/>
      <p:regular r:id="rId22"/>
      <p:bold r:id="rId23"/>
      <p:italic r:id="rId24"/>
      <p:boldItalic r:id="rId25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FFHquuvUSgntiyzN9BE0lg==" hashData="pGAZM7nrhqHwXQxSFm274cZIB1yvkfDowe6eki/XCBpAlJGnuddGY3nZs9rEz2qn/K6xskWMuVHP/pKBdi8dOw=="/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306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ED7356-230C-B591-EF87-4240CBE9D3BE}" name="Pernille Saul" initials="PS" userId="S::psau@dbc.dk::d6ac6549-1452-433b-8fc6-2a874b029565" providerId="AD"/>
  <p188:author id="{989139F1-242F-401D-93CA-A90340D44B65}" name="Charlotte Arnskov" initials="CA" userId="S::charlotte@arnskov.dk::741f138c-c749-4117-89e2-1ad746a30a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F0"/>
    <a:srgbClr val="FDD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3BA91F-D90A-A4E4-C14B-5EA081BFD925}" v="9" dt="2024-10-09T04:34:00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0" autoAdjust="0"/>
    <p:restoredTop sz="94452" autoAdjust="0"/>
  </p:normalViewPr>
  <p:slideViewPr>
    <p:cSldViewPr snapToGrid="0">
      <p:cViewPr varScale="1">
        <p:scale>
          <a:sx n="62" d="100"/>
          <a:sy n="62" d="100"/>
        </p:scale>
        <p:origin x="224" y="1336"/>
      </p:cViewPr>
      <p:guideLst>
        <p:guide orient="horz" pos="2976"/>
        <p:guide pos="30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619C6-DF9B-7A4E-A51F-D6E0FCA974AB}" type="datetimeFigureOut">
              <a:rPr lang="da-DK" smtClean="0"/>
              <a:t>09.10.2024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F31C4-2457-D243-B1D7-3183689B0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865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bibliotek.dk/hjaelp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A7626AD-633D-D16A-FE0C-A82ABFE1B399}"/>
              </a:ext>
            </a:extLst>
          </p:cNvPr>
          <p:cNvSpPr/>
          <p:nvPr userDrawn="1"/>
        </p:nvSpPr>
        <p:spPr>
          <a:xfrm>
            <a:off x="360000" y="2520000"/>
            <a:ext cx="11472000" cy="3978000"/>
          </a:xfrm>
          <a:prstGeom prst="rect">
            <a:avLst/>
          </a:pr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5A54DD3-8E91-AD49-B96B-344D4F1658F0}"/>
              </a:ext>
            </a:extLst>
          </p:cNvPr>
          <p:cNvSpPr/>
          <p:nvPr userDrawn="1"/>
        </p:nvSpPr>
        <p:spPr>
          <a:xfrm>
            <a:off x="1998301" y="2160000"/>
            <a:ext cx="8202604" cy="24636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27999" tIns="251999" rIns="360000" bIns="251999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000" dirty="0">
                <a:solidFill>
                  <a:schemeClr val="bg1"/>
                </a:solidFill>
                <a:effectLst/>
                <a:latin typeface="IBM Plex Serif" panose="02060503050406000203" pitchFamily="18" charset="77"/>
              </a:rPr>
              <a:t>Sådan læser du artikler online på </a:t>
            </a:r>
            <a:r>
              <a:rPr lang="da-DK" sz="5000" dirty="0" err="1">
                <a:solidFill>
                  <a:schemeClr val="bg1"/>
                </a:solidFill>
                <a:effectLst/>
                <a:latin typeface="IBM Plex Serif" panose="02060503050406000203" pitchFamily="18" charset="77"/>
              </a:rPr>
              <a:t>Bibliotek.dk</a:t>
            </a:r>
            <a:endParaRPr lang="da-DK" sz="5000" dirty="0">
              <a:solidFill>
                <a:schemeClr val="bg1"/>
              </a:solidFill>
              <a:effectLst/>
              <a:latin typeface="IBM Plex Serif" panose="02060503050406000203" pitchFamily="18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/>
              <a:t>En guide til nem og hurtig adgang til online artikler</a:t>
            </a:r>
            <a:endParaRPr lang="da-DK" sz="2000" dirty="0">
              <a:solidFill>
                <a:schemeClr val="bg1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6229ECC-893E-A93D-5B60-AE8042457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00" y="366350"/>
            <a:ext cx="1638300" cy="6096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C202BCD-D916-ADD2-2C6A-052E269A8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242705" y="2793463"/>
            <a:ext cx="353841" cy="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0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F9E53-AF88-A51B-175A-1B575F10D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C5703E2-E74C-E1CB-7583-1F33734B4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E9959B5-A45B-D3D4-E935-B0CE74BFF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3179" y="6139930"/>
            <a:ext cx="924339" cy="343940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48E7493-4ACB-A361-4E72-212D59A99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6614" y="6259051"/>
            <a:ext cx="2743200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E90B35B4-2054-4E4A-9D5F-BD2D9810F75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1" name="Billede 6">
            <a:extLst>
              <a:ext uri="{FF2B5EF4-FFF2-40B4-BE49-F238E27FC236}">
                <a16:creationId xmlns:a16="http://schemas.microsoft.com/office/drawing/2014/main" id="{06DA1FAF-35CD-9FF4-C9D6-5D85E8221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3179" y="6139930"/>
            <a:ext cx="924339" cy="343940"/>
          </a:xfrm>
          <a:prstGeom prst="rect">
            <a:avLst/>
          </a:prstGeom>
        </p:spPr>
      </p:pic>
      <p:sp>
        <p:nvSpPr>
          <p:cNvPr id="13" name="Pladsholder til sidefod 4">
            <a:extLst>
              <a:ext uri="{FF2B5EF4-FFF2-40B4-BE49-F238E27FC236}">
                <a16:creationId xmlns:a16="http://schemas.microsoft.com/office/drawing/2014/main" id="{2ED83482-2228-F3A0-43C1-7B6DB67C3643}"/>
              </a:ext>
            </a:extLst>
          </p:cNvPr>
          <p:cNvSpPr txBox="1">
            <a:spLocks/>
          </p:cNvSpPr>
          <p:nvPr userDrawn="1"/>
        </p:nvSpPr>
        <p:spPr>
          <a:xfrm>
            <a:off x="7636817" y="6259051"/>
            <a:ext cx="3797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dirty="0"/>
              <a:t>Sådan læser du artikler online på </a:t>
            </a:r>
            <a:r>
              <a:rPr lang="da-DK" dirty="0" err="1"/>
              <a:t>Bibliotek.dk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5614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8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89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34C7F29-280E-BCCE-FD76-E5560A1EB4A6}"/>
              </a:ext>
            </a:extLst>
          </p:cNvPr>
          <p:cNvSpPr/>
          <p:nvPr userDrawn="1"/>
        </p:nvSpPr>
        <p:spPr>
          <a:xfrm>
            <a:off x="2772218" y="2422799"/>
            <a:ext cx="6647563" cy="201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89F7D36-B03B-24C1-5464-BFC2A13DBC07}"/>
              </a:ext>
            </a:extLst>
          </p:cNvPr>
          <p:cNvSpPr txBox="1"/>
          <p:nvPr userDrawn="1"/>
        </p:nvSpPr>
        <p:spPr>
          <a:xfrm>
            <a:off x="4170948" y="2602799"/>
            <a:ext cx="4951069" cy="149329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 dirty="0">
                <a:solidFill>
                  <a:schemeClr val="bg1"/>
                </a:solidFill>
                <a:effectLst/>
                <a:latin typeface="IBM Plex Serif" panose="02060503050406000203" pitchFamily="18" charset="77"/>
              </a:rPr>
              <a:t>Hvis du får brug for hjælp</a:t>
            </a:r>
          </a:p>
          <a:p>
            <a:pPr>
              <a:lnSpc>
                <a:spcPct val="150000"/>
              </a:lnSpc>
            </a:pPr>
            <a:r>
              <a:rPr lang="da-DK" sz="1200" dirty="0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På </a:t>
            </a:r>
            <a:r>
              <a:rPr lang="da-DK" sz="1200" dirty="0" err="1">
                <a:solidFill>
                  <a:schemeClr val="bg1"/>
                </a:solidFill>
                <a:effectLst/>
                <a:latin typeface="IBM Plex Sans Medium" panose="020B050305020300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Bibliotek.dk</a:t>
            </a:r>
            <a:r>
              <a:rPr lang="da-DK" sz="1200" dirty="0">
                <a:solidFill>
                  <a:schemeClr val="bg1"/>
                </a:solidFill>
                <a:effectLst/>
                <a:latin typeface="IBM Plex Sans Medium" panose="020B050305020300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a-DK" sz="1200" dirty="0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finder du en række vejledninger for eksempel til søgning og bestilling</a:t>
            </a:r>
            <a:r>
              <a:rPr lang="da-DK" sz="1200" dirty="0">
                <a:solidFill>
                  <a:schemeClr val="bg1"/>
                </a:solidFill>
                <a:effectLst/>
                <a:latin typeface="IBM Plex Sans" panose="020B0503050203000203" pitchFamily="34" charset="0"/>
              </a:rPr>
              <a:t>. </a:t>
            </a:r>
            <a:r>
              <a:rPr lang="da-DK" sz="1200" dirty="0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Du kan også kontakte DBC </a:t>
            </a:r>
            <a:r>
              <a:rPr lang="da-DK" sz="1200" dirty="0" err="1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DIGITALs</a:t>
            </a:r>
            <a:r>
              <a:rPr lang="da-DK" sz="1200" dirty="0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 kundeservice, bruge feedback-knappen på </a:t>
            </a:r>
            <a:r>
              <a:rPr lang="da-DK" sz="1200" dirty="0" err="1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Bibliotek.dk</a:t>
            </a:r>
            <a:r>
              <a:rPr lang="da-DK" sz="1200" dirty="0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 eller spørge på dit lokale bibliotek, hvis du har brug for yderligere hjælp.</a:t>
            </a:r>
          </a:p>
        </p:txBody>
      </p:sp>
      <p:pic>
        <p:nvPicPr>
          <p:cNvPr id="4" name="Billede 4">
            <a:extLst>
              <a:ext uri="{FF2B5EF4-FFF2-40B4-BE49-F238E27FC236}">
                <a16:creationId xmlns:a16="http://schemas.microsoft.com/office/drawing/2014/main" id="{EA057D3C-BDAB-F9D4-91C6-827E18DD8D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31487" y="3102450"/>
            <a:ext cx="653098" cy="653098"/>
          </a:xfrm>
          <a:prstGeom prst="rect">
            <a:avLst/>
          </a:prstGeom>
        </p:spPr>
      </p:pic>
      <p:pic>
        <p:nvPicPr>
          <p:cNvPr id="5" name="Billede 5">
            <a:extLst>
              <a:ext uri="{FF2B5EF4-FFF2-40B4-BE49-F238E27FC236}">
                <a16:creationId xmlns:a16="http://schemas.microsoft.com/office/drawing/2014/main" id="{7844B638-F88A-BDE3-D674-B626EA5A18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302018" y="2776765"/>
            <a:ext cx="377820" cy="10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1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5C78ACE-8AC9-7882-5B81-00C90610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F0ADF2-67CB-16CD-6248-3554F7B8C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E1D2122-8C20-EAE5-31AB-43FE2CB59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6FECB2F-D9DB-8725-C2DB-487BCC9EF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E90B35B4-2054-4E4A-9D5F-BD2D9810F75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026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65" r:id="rId3"/>
    <p:sldLayoutId id="214748366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BM Plex Serif" panose="02060503050406000203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8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46F55-4EFE-B2BD-D463-31ABEB8C2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4E251C-987A-8736-1AE1-3285A82F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500539"/>
            <a:ext cx="3240000" cy="3240000"/>
          </a:xfrm>
          <a:solidFill>
            <a:schemeClr val="bg2">
              <a:alpha val="50000"/>
            </a:schemeClr>
          </a:solidFill>
        </p:spPr>
        <p:txBody>
          <a:bodyPr lIns="360000" tIns="360000" rIns="360000" bIns="360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da-DK" dirty="0">
                <a:solidFill>
                  <a:schemeClr val="tx2"/>
                </a:solidFill>
              </a:rPr>
              <a:t>Hvad er Bibliotek.dk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FBD98B2-F8C9-7964-B3F1-9D42471A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FD273B9D-82C1-84C6-7AFF-A8446FC878A1}"/>
              </a:ext>
            </a:extLst>
          </p:cNvPr>
          <p:cNvSpPr txBox="1">
            <a:spLocks/>
          </p:cNvSpPr>
          <p:nvPr/>
        </p:nvSpPr>
        <p:spPr>
          <a:xfrm>
            <a:off x="4511588" y="1500540"/>
            <a:ext cx="5968799" cy="32400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360000" tIns="360000" rIns="360000" bIns="36000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20"/>
              </a:lnSpc>
              <a:buFont typeface="Arial" panose="020B0604020202020204" pitchFamily="34" charset="0"/>
              <a:buNone/>
            </a:pPr>
            <a:r>
              <a:rPr lang="da-DK" sz="1600" dirty="0" err="1">
                <a:solidFill>
                  <a:schemeClr val="tx2"/>
                </a:solidFill>
                <a:latin typeface="IBM Plex Serif" panose="02060503050406000203" pitchFamily="18" charset="77"/>
              </a:rPr>
              <a:t>Bibliotek.dk</a:t>
            </a:r>
            <a:r>
              <a:rPr lang="da-DK" sz="1600" dirty="0">
                <a:solidFill>
                  <a:schemeClr val="tx2"/>
                </a:solidFill>
                <a:latin typeface="IBM Plex Serif" panose="02060503050406000203" pitchFamily="18" charset="77"/>
              </a:rPr>
              <a:t> </a:t>
            </a: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giver dig adgang til materialer på alle offentlige biblioteker i Danmark. </a:t>
            </a:r>
          </a:p>
          <a:p>
            <a:pPr marL="0" indent="0">
              <a:lnSpc>
                <a:spcPts val="2320"/>
              </a:lnSpc>
              <a:buFont typeface="Arial" panose="020B0604020202020204" pitchFamily="34" charset="0"/>
              <a:buNone/>
            </a:pP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Du kan søge og bestille bøger, artikler, film, musik og meget mere. </a:t>
            </a:r>
          </a:p>
          <a:p>
            <a:pPr marL="0" indent="0">
              <a:lnSpc>
                <a:spcPts val="2320"/>
              </a:lnSpc>
              <a:buFont typeface="Arial" panose="020B0604020202020204" pitchFamily="34" charset="0"/>
              <a:buNone/>
            </a:pP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De materialer, du bestiller, bliver leveret til dit lokale bibliotek, hvor du kan afhente dem.</a:t>
            </a:r>
          </a:p>
          <a:p>
            <a:pPr marL="0" indent="0">
              <a:lnSpc>
                <a:spcPts val="2320"/>
              </a:lnSpc>
              <a:buNone/>
            </a:pPr>
            <a:r>
              <a:rPr lang="da-DK" sz="1600" dirty="0">
                <a:latin typeface="IBM Plex Sans Light" panose="020B0403050203000203" pitchFamily="34" charset="0"/>
              </a:rPr>
              <a:t>Denne guide viser, hvordan du nemt og hurtigt kan </a:t>
            </a:r>
            <a:r>
              <a:rPr lang="da-DK" sz="1600" b="1" dirty="0"/>
              <a:t>søge</a:t>
            </a:r>
            <a:r>
              <a:rPr lang="da-DK" sz="1600" dirty="0">
                <a:latin typeface="IBM Plex Sans Light" panose="020B0403050203000203" pitchFamily="34" charset="0"/>
              </a:rPr>
              <a:t> efter og </a:t>
            </a:r>
            <a:r>
              <a:rPr lang="da-DK" sz="1600" b="1" dirty="0"/>
              <a:t>læse artikler </a:t>
            </a:r>
            <a:r>
              <a:rPr lang="da-DK" sz="1600" dirty="0">
                <a:latin typeface="IBM Plex Sans Light" panose="020B0403050203000203" pitchFamily="34" charset="0"/>
              </a:rPr>
              <a:t>online på </a:t>
            </a:r>
            <a:r>
              <a:rPr lang="da-DK" sz="1600" b="1" dirty="0"/>
              <a:t>Bibliotek.dk</a:t>
            </a:r>
            <a:r>
              <a:rPr lang="da-DK" sz="1600" dirty="0">
                <a:latin typeface="IBM Plex Sans Light" panose="020B0403050203000203" pitchFamily="34" charset="0"/>
              </a:rPr>
              <a:t>, uanset om det er til studiet eller for din egen interesse.</a:t>
            </a:r>
          </a:p>
        </p:txBody>
      </p:sp>
      <p:pic>
        <p:nvPicPr>
          <p:cNvPr id="3" name="Billede 3">
            <a:extLst>
              <a:ext uri="{FF2B5EF4-FFF2-40B4-BE49-F238E27FC236}">
                <a16:creationId xmlns:a16="http://schemas.microsoft.com/office/drawing/2014/main" id="{3D3CC503-0820-6DE8-32BF-7CDB074CC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V="1">
            <a:off x="1638682" y="2836517"/>
            <a:ext cx="226649" cy="22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E161A-9721-ADD7-C431-44601659F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A2BE6B07-7AA5-5215-D879-E3F661CD07B1}"/>
              </a:ext>
            </a:extLst>
          </p:cNvPr>
          <p:cNvSpPr>
            <a:spLocks/>
          </p:cNvSpPr>
          <p:nvPr/>
        </p:nvSpPr>
        <p:spPr>
          <a:xfrm>
            <a:off x="360000" y="2955423"/>
            <a:ext cx="11472000" cy="26657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A801A345-D6BF-9DF2-8C98-E429A1B646F4}"/>
              </a:ext>
            </a:extLst>
          </p:cNvPr>
          <p:cNvSpPr txBox="1">
            <a:spLocks/>
          </p:cNvSpPr>
          <p:nvPr/>
        </p:nvSpPr>
        <p:spPr>
          <a:xfrm>
            <a:off x="575508" y="575999"/>
            <a:ext cx="10649540" cy="66271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Sådan søger du efter artikler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5E530051-CB25-7BDC-DDA9-2692A0347C4C}"/>
              </a:ext>
            </a:extLst>
          </p:cNvPr>
          <p:cNvGrpSpPr/>
          <p:nvPr/>
        </p:nvGrpSpPr>
        <p:grpSpPr>
          <a:xfrm>
            <a:off x="6801128" y="2287367"/>
            <a:ext cx="4290063" cy="2667832"/>
            <a:chOff x="575508" y="2287367"/>
            <a:chExt cx="4290063" cy="2667832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B4B7C9BE-02A1-5E47-0FB3-18131572E6E3}"/>
                </a:ext>
              </a:extLst>
            </p:cNvPr>
            <p:cNvSpPr txBox="1"/>
            <p:nvPr/>
          </p:nvSpPr>
          <p:spPr>
            <a:xfrm>
              <a:off x="575508" y="4447368"/>
              <a:ext cx="200183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100" dirty="0">
                  <a:latin typeface="IBM Plex Sans" panose="020B0503050203000203" pitchFamily="34" charset="0"/>
                </a:rPr>
                <a:t>1. </a:t>
              </a:r>
              <a:r>
                <a:rPr lang="da-DK" sz="1100" b="1" dirty="0">
                  <a:latin typeface="IBM Plex Sans" panose="020B0503050203000203" pitchFamily="34" charset="0"/>
                </a:rPr>
                <a:t>Indtast dine søgeord </a:t>
              </a:r>
              <a:r>
                <a:rPr lang="da-DK" sz="1100" dirty="0">
                  <a:latin typeface="IBM Plex Sans" panose="020B0503050203000203" pitchFamily="34" charset="0"/>
                </a:rPr>
                <a:t>i feltet </a:t>
              </a:r>
              <a:br>
                <a:rPr lang="da-DK" sz="1100" dirty="0">
                  <a:latin typeface="IBM Plex Sans" panose="020B0503050203000203" pitchFamily="34" charset="0"/>
                </a:rPr>
              </a:br>
              <a:r>
                <a:rPr lang="da-DK" sz="1100" dirty="0">
                  <a:latin typeface="IBM Plex Sans" panose="020B0503050203000203" pitchFamily="34" charset="0"/>
                </a:rPr>
                <a:t>(fx </a:t>
              </a:r>
              <a:r>
                <a:rPr lang="da-DK" sz="1100" dirty="0" err="1">
                  <a:latin typeface="IBM Plex Sans" panose="020B0503050203000203" pitchFamily="34" charset="0"/>
                </a:rPr>
                <a:t>vejvrede</a:t>
              </a:r>
              <a:r>
                <a:rPr lang="da-DK" sz="1100" dirty="0">
                  <a:latin typeface="IBM Plex Sans" panose="020B0503050203000203" pitchFamily="34" charset="0"/>
                </a:rPr>
                <a:t>).</a:t>
              </a:r>
            </a:p>
          </p:txBody>
        </p:sp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3AAD7B37-7D77-434C-8243-C74C792CA166}"/>
                </a:ext>
              </a:extLst>
            </p:cNvPr>
            <p:cNvSpPr txBox="1"/>
            <p:nvPr/>
          </p:nvSpPr>
          <p:spPr>
            <a:xfrm>
              <a:off x="2840754" y="4447368"/>
              <a:ext cx="2024817" cy="5078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da-DK" sz="1100" dirty="0">
                  <a:latin typeface="IBM Plex Sans"/>
                </a:rPr>
                <a:t>2. </a:t>
              </a:r>
              <a:r>
                <a:rPr lang="da-DK" sz="1100" b="1" dirty="0">
                  <a:latin typeface="IBM Plex Sans"/>
                </a:rPr>
                <a:t>Vælg Artikler </a:t>
              </a:r>
              <a:r>
                <a:rPr lang="da-DK" sz="1100" dirty="0">
                  <a:latin typeface="IBM Plex Sans"/>
                </a:rPr>
                <a:t>i </a:t>
              </a:r>
              <a:r>
                <a:rPr lang="da-DK" sz="1100" b="1" dirty="0">
                  <a:latin typeface="IBM Plex Sans"/>
                </a:rPr>
                <a:t>rullemenuen</a:t>
              </a:r>
              <a:r>
                <a:rPr lang="da-DK" sz="1100" dirty="0">
                  <a:latin typeface="IBM Plex Sans"/>
                </a:rPr>
                <a:t> til venstre for </a:t>
              </a:r>
              <a:r>
                <a:rPr lang="da-DK" sz="1100" b="1" dirty="0">
                  <a:latin typeface="IBM Plex Sans"/>
                </a:rPr>
                <a:t>søgefeltet</a:t>
              </a:r>
              <a:r>
                <a:rPr lang="da-DK" sz="1100" dirty="0">
                  <a:latin typeface="IBM Plex Sans"/>
                </a:rPr>
                <a:t> for at begrænse dine resultater.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8FDE0B7F-58A5-6C98-010D-93DF76C12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75508" y="2287367"/>
              <a:ext cx="1980000" cy="1980000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E575A159-AE15-E01A-FBA3-F360EBBD4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840754" y="2287367"/>
              <a:ext cx="1980000" cy="1980000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265354E3-AD5F-4CA7-1980-F93068ED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6125" y="3290466"/>
              <a:ext cx="186594" cy="298550"/>
            </a:xfrm>
            <a:prstGeom prst="rect">
              <a:avLst/>
            </a:prstGeom>
          </p:spPr>
        </p:pic>
        <p:pic>
          <p:nvPicPr>
            <p:cNvPr id="25" name="Billede 24">
              <a:extLst>
                <a:ext uri="{FF2B5EF4-FFF2-40B4-BE49-F238E27FC236}">
                  <a16:creationId xmlns:a16="http://schemas.microsoft.com/office/drawing/2014/main" id="{36A69302-5718-B6C7-44A4-148C5273D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656784" y="3212583"/>
              <a:ext cx="72022" cy="132040"/>
            </a:xfrm>
            <a:prstGeom prst="rect">
              <a:avLst/>
            </a:prstGeom>
          </p:spPr>
        </p:pic>
      </p:grp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F74D14FE-55DE-14AD-C4B8-BF050626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A2B4B60-1D3D-3E4C-DC6E-2FBA5560F0B1}"/>
              </a:ext>
            </a:extLst>
          </p:cNvPr>
          <p:cNvSpPr txBox="1"/>
          <p:nvPr/>
        </p:nvSpPr>
        <p:spPr>
          <a:xfrm>
            <a:off x="575507" y="2287367"/>
            <a:ext cx="5439997" cy="3081522"/>
          </a:xfrm>
          <a:prstGeom prst="rect">
            <a:avLst/>
          </a:prstGeom>
          <a:solidFill>
            <a:schemeClr val="bg2"/>
          </a:solidFill>
        </p:spPr>
        <p:txBody>
          <a:bodyPr wrap="square" lIns="360000" tIns="360000" rIns="360000" bIns="360000" rtlCol="0" anchor="t">
            <a:spAutoFit/>
          </a:bodyPr>
          <a:lstStyle/>
          <a:p>
            <a:pPr marL="0" indent="0">
              <a:buNone/>
            </a:pPr>
            <a:r>
              <a:rPr lang="da-DK" sz="1700" dirty="0">
                <a:solidFill>
                  <a:schemeClr val="tx2"/>
                </a:solidFill>
                <a:latin typeface="IBM Plex Serif" panose="02060503050406000203" pitchFamily="18" charset="77"/>
              </a:rPr>
              <a:t>Sådan gør du:</a:t>
            </a:r>
          </a:p>
          <a:p>
            <a:pPr marL="228600" indent="-2286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dirty="0">
                <a:latin typeface="IBM Plex Sans Light"/>
              </a:rPr>
              <a:t>Indtast </a:t>
            </a:r>
            <a:r>
              <a:rPr lang="da-DK" sz="1600" b="1" dirty="0">
                <a:latin typeface="IBM Plex Sans"/>
              </a:rPr>
              <a:t>dine søgeord. </a:t>
            </a:r>
            <a:r>
              <a:rPr lang="da-DK" sz="1600" dirty="0">
                <a:latin typeface="IBM Plex Sans Light"/>
              </a:rPr>
              <a:t>Start med at skrive dine søgeord i søgefeltet, fx </a:t>
            </a:r>
            <a:r>
              <a:rPr lang="da-DK" sz="1600" i="1" err="1">
                <a:latin typeface="IBM Plex Sans Light"/>
              </a:rPr>
              <a:t>vejvrede</a:t>
            </a:r>
            <a:r>
              <a:rPr lang="da-DK" sz="1600" dirty="0">
                <a:latin typeface="IBM Plex Sans Light"/>
              </a:rPr>
              <a:t>.</a:t>
            </a:r>
          </a:p>
          <a:p>
            <a:pPr marL="228600" indent="-2286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dirty="0">
                <a:latin typeface="IBM Plex Sans Light"/>
              </a:rPr>
              <a:t>Begræns </a:t>
            </a:r>
            <a:r>
              <a:rPr lang="da-DK" sz="1600" b="1" dirty="0">
                <a:latin typeface="IBM Plex Sans"/>
              </a:rPr>
              <a:t>dine resultater. </a:t>
            </a:r>
            <a:r>
              <a:rPr lang="da-DK" sz="1600" dirty="0">
                <a:latin typeface="IBM Plex Sans Light"/>
              </a:rPr>
              <a:t>For at få mere præcise resultater kan du vælge Artikler i rulle-menuen til venstre for søgefeltet.</a:t>
            </a:r>
          </a:p>
          <a:p>
            <a:pPr marL="228600" indent="-2286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dirty="0">
                <a:latin typeface="IBM Plex Sans Light"/>
              </a:rPr>
              <a:t>Klik </a:t>
            </a:r>
            <a:r>
              <a:rPr lang="da-DK" sz="1600" b="1" dirty="0">
                <a:latin typeface="IBM Plex Sans"/>
              </a:rPr>
              <a:t>på Søg</a:t>
            </a:r>
            <a:r>
              <a:rPr lang="da-DK" sz="1600" dirty="0">
                <a:latin typeface="IBM Plex Sans Light"/>
              </a:rPr>
              <a:t> for at finde relevante artikler baseret på dine søgeord og valg.</a:t>
            </a:r>
          </a:p>
        </p:txBody>
      </p:sp>
      <p:pic>
        <p:nvPicPr>
          <p:cNvPr id="6" name="Billede 3">
            <a:extLst>
              <a:ext uri="{FF2B5EF4-FFF2-40B4-BE49-F238E27FC236}">
                <a16:creationId xmlns:a16="http://schemas.microsoft.com/office/drawing/2014/main" id="{4862C5BA-4977-767B-6074-4ADAFE6BD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30666" y="2472629"/>
            <a:ext cx="355159" cy="9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91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22539-4295-BABC-E994-3B1851A61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BA403BDC-5140-4A6E-0516-38FF00850438}"/>
              </a:ext>
            </a:extLst>
          </p:cNvPr>
          <p:cNvSpPr>
            <a:spLocks/>
          </p:cNvSpPr>
          <p:nvPr/>
        </p:nvSpPr>
        <p:spPr>
          <a:xfrm>
            <a:off x="360000" y="2955423"/>
            <a:ext cx="11472000" cy="26657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487DA02-8C13-E053-D2F9-7CF51D4B3664}"/>
              </a:ext>
            </a:extLst>
          </p:cNvPr>
          <p:cNvSpPr txBox="1">
            <a:spLocks/>
          </p:cNvSpPr>
          <p:nvPr/>
        </p:nvSpPr>
        <p:spPr>
          <a:xfrm>
            <a:off x="575508" y="575999"/>
            <a:ext cx="10649540" cy="66271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Sådan får du adgang til din artikel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D63BF637-AEA6-5AE9-E565-0D07C61DD70E}"/>
              </a:ext>
            </a:extLst>
          </p:cNvPr>
          <p:cNvGrpSpPr/>
          <p:nvPr/>
        </p:nvGrpSpPr>
        <p:grpSpPr>
          <a:xfrm>
            <a:off x="6778720" y="2287367"/>
            <a:ext cx="4290063" cy="2837109"/>
            <a:chOff x="5286343" y="2287367"/>
            <a:chExt cx="4290063" cy="2837109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8B37D931-0AB1-EBFE-76BC-1AF0D10265F2}"/>
                </a:ext>
              </a:extLst>
            </p:cNvPr>
            <p:cNvSpPr txBox="1"/>
            <p:nvPr/>
          </p:nvSpPr>
          <p:spPr>
            <a:xfrm>
              <a:off x="5286343" y="4447368"/>
              <a:ext cx="2001831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100" dirty="0">
                  <a:latin typeface="IBM Plex Sans" panose="020B0503050203000203" pitchFamily="34" charset="0"/>
                </a:rPr>
                <a:t>1. </a:t>
              </a:r>
              <a:r>
                <a:rPr lang="da-DK" sz="1100" b="1" dirty="0">
                  <a:latin typeface="IBM Plex Sans" panose="020B0503050203000203" pitchFamily="34" charset="0"/>
                </a:rPr>
                <a:t>Når du har søgt</a:t>
              </a:r>
              <a:r>
                <a:rPr lang="da-DK" sz="1100" dirty="0">
                  <a:latin typeface="IBM Plex Sans" panose="020B0503050203000203" pitchFamily="34" charset="0"/>
                </a:rPr>
                <a:t>, får du en </a:t>
              </a:r>
              <a:r>
                <a:rPr lang="da-DK" sz="1100" b="1" dirty="0">
                  <a:latin typeface="IBM Plex Sans" panose="020B0503050203000203" pitchFamily="34" charset="0"/>
                </a:rPr>
                <a:t>liste</a:t>
              </a:r>
              <a:r>
                <a:rPr lang="da-DK" sz="1100" dirty="0">
                  <a:latin typeface="IBM Plex Sans" panose="020B0503050203000203" pitchFamily="34" charset="0"/>
                </a:rPr>
                <a:t> over både </a:t>
              </a:r>
              <a:r>
                <a:rPr lang="da-DK" sz="1100" b="1" dirty="0">
                  <a:latin typeface="IBM Plex Sans" panose="020B0503050203000203" pitchFamily="34" charset="0"/>
                </a:rPr>
                <a:t>tidsskrifts- og avisartikler</a:t>
              </a:r>
              <a:r>
                <a:rPr lang="da-DK" sz="1100" dirty="0">
                  <a:latin typeface="IBM Plex Sans" panose="020B0503050203000203" pitchFamily="34" charset="0"/>
                </a:rPr>
                <a:t>. Klik på </a:t>
              </a:r>
              <a:r>
                <a:rPr lang="da-DK" sz="1100" b="1" dirty="0">
                  <a:latin typeface="IBM Plex Sans" panose="020B0503050203000203" pitchFamily="34" charset="0"/>
                </a:rPr>
                <a:t>titlen</a:t>
              </a:r>
              <a:r>
                <a:rPr lang="da-DK" sz="1100" dirty="0">
                  <a:latin typeface="IBM Plex Sans" panose="020B0503050203000203" pitchFamily="34" charset="0"/>
                </a:rPr>
                <a:t>.</a:t>
              </a:r>
            </a:p>
            <a:p>
              <a:endParaRPr lang="da-DK" sz="1100" dirty="0">
                <a:latin typeface="IBM Plex Sans" panose="020B0503050203000203" pitchFamily="34" charset="0"/>
              </a:endParaRPr>
            </a:p>
          </p:txBody>
        </p:sp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C00C853A-9EE8-1752-C702-1431CB1B12AB}"/>
                </a:ext>
              </a:extLst>
            </p:cNvPr>
            <p:cNvSpPr txBox="1"/>
            <p:nvPr/>
          </p:nvSpPr>
          <p:spPr>
            <a:xfrm>
              <a:off x="7551589" y="4447368"/>
              <a:ext cx="2024817" cy="50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100" dirty="0">
                  <a:latin typeface="IBM Plex Sans" panose="020B0503050203000203" pitchFamily="34" charset="0"/>
                </a:rPr>
                <a:t>2. </a:t>
              </a:r>
              <a:r>
                <a:rPr lang="da-DK" sz="1100" b="1" dirty="0">
                  <a:latin typeface="IBM Plex Sans" panose="020B0503050203000203" pitchFamily="34" charset="0"/>
                </a:rPr>
                <a:t>Hvis artiklen findes online</a:t>
              </a:r>
              <a:r>
                <a:rPr lang="da-DK" sz="1100" dirty="0">
                  <a:latin typeface="IBM Plex Sans" panose="020B0503050203000203" pitchFamily="34" charset="0"/>
                </a:rPr>
                <a:t>, vil der være en </a:t>
              </a:r>
              <a:r>
                <a:rPr lang="da-DK" sz="1100" b="1" dirty="0">
                  <a:latin typeface="IBM Plex Sans" panose="020B0503050203000203" pitchFamily="34" charset="0"/>
                </a:rPr>
                <a:t>Læs artiklen-knap</a:t>
              </a:r>
              <a:r>
                <a:rPr lang="da-DK" sz="1100" dirty="0">
                  <a:latin typeface="IBM Plex Sans" panose="020B0503050203000203" pitchFamily="34" charset="0"/>
                </a:rPr>
                <a:t>.  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C8E46852-19CA-D00F-AE63-FE06C72AC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286343" y="2287367"/>
              <a:ext cx="1980000" cy="1980000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D4BBA57C-63F0-8248-BE1C-7275CAF54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551589" y="2287367"/>
              <a:ext cx="1980000" cy="1980000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5B7E2ED5-15EA-9E7E-D956-0DEFB724A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0947" y="3210243"/>
              <a:ext cx="186594" cy="298550"/>
            </a:xfrm>
            <a:prstGeom prst="rect">
              <a:avLst/>
            </a:prstGeom>
          </p:spPr>
        </p:pic>
        <p:pic>
          <p:nvPicPr>
            <p:cNvPr id="25" name="Billede 24">
              <a:extLst>
                <a:ext uri="{FF2B5EF4-FFF2-40B4-BE49-F238E27FC236}">
                  <a16:creationId xmlns:a16="http://schemas.microsoft.com/office/drawing/2014/main" id="{C7A8FBAF-7DA1-D633-700D-26F3D9A84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367619" y="3212583"/>
              <a:ext cx="72022" cy="132040"/>
            </a:xfrm>
            <a:prstGeom prst="rect">
              <a:avLst/>
            </a:prstGeom>
          </p:spPr>
        </p:pic>
      </p:grp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A1D095ED-A911-6BB6-0FDA-DBD284E8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46F2F1E-72E4-ACA0-7632-3FA8E5C02747}"/>
              </a:ext>
            </a:extLst>
          </p:cNvPr>
          <p:cNvSpPr txBox="1"/>
          <p:nvPr/>
        </p:nvSpPr>
        <p:spPr>
          <a:xfrm>
            <a:off x="575507" y="2287367"/>
            <a:ext cx="5439997" cy="3214892"/>
          </a:xfrm>
          <a:prstGeom prst="rect">
            <a:avLst/>
          </a:prstGeom>
          <a:solidFill>
            <a:schemeClr val="bg2"/>
          </a:solidFill>
        </p:spPr>
        <p:txBody>
          <a:bodyPr wrap="square" lIns="360000" tIns="360000" rIns="360000" bIns="360000" rtlCol="0">
            <a:spAutoFit/>
          </a:bodyPr>
          <a:lstStyle/>
          <a:p>
            <a:pPr marL="0" indent="0">
              <a:buNone/>
            </a:pPr>
            <a:r>
              <a:rPr lang="da-DK" sz="1700" dirty="0">
                <a:solidFill>
                  <a:schemeClr val="tx2"/>
                </a:solidFill>
                <a:latin typeface="IBM Plex Serif" panose="02060503050406000203" pitchFamily="18" charset="77"/>
              </a:rPr>
              <a:t>Sådan gør du:</a:t>
            </a:r>
          </a:p>
          <a:p>
            <a:pPr marL="228600" indent="-2286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Søgeresultat: </a:t>
            </a:r>
            <a:r>
              <a:rPr lang="da-DK" sz="1600" dirty="0">
                <a:latin typeface="IBM Plex Sans Light" panose="020B0403050203000203" pitchFamily="34" charset="0"/>
              </a:rPr>
              <a:t>Når du har </a:t>
            </a:r>
            <a:r>
              <a:rPr lang="da-DK" sz="1600" b="1" dirty="0">
                <a:latin typeface="IBM Plex Sans" panose="020B0503050203000203" pitchFamily="34" charset="0"/>
              </a:rPr>
              <a:t>indtastet dine søgeord </a:t>
            </a:r>
            <a:r>
              <a:rPr lang="da-DK" sz="1600" dirty="0">
                <a:latin typeface="IBM Plex Sans Light" panose="020B0403050203000203" pitchFamily="34" charset="0"/>
              </a:rPr>
              <a:t>og</a:t>
            </a:r>
            <a:r>
              <a:rPr lang="da-DK" sz="1600" b="1" dirty="0">
                <a:latin typeface="IBM Plex Sans Light" panose="020B0403050203000203" pitchFamily="34" charset="0"/>
              </a:rPr>
              <a:t> </a:t>
            </a:r>
            <a:r>
              <a:rPr lang="da-DK" sz="1600" b="1" dirty="0">
                <a:latin typeface="IBM Plex Sans" panose="020B0503050203000203" pitchFamily="34" charset="0"/>
              </a:rPr>
              <a:t>trykket på enter </a:t>
            </a:r>
            <a:r>
              <a:rPr lang="da-DK" sz="1600" dirty="0">
                <a:latin typeface="IBM Plex Sans Light" panose="020B0403050203000203" pitchFamily="34" charset="0"/>
              </a:rPr>
              <a:t>får du en oversigt over både tidsskrifts- og avisartikler, der matcher din søgning.</a:t>
            </a:r>
          </a:p>
          <a:p>
            <a:pPr marL="228600" indent="-2286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Få adgang til artiklen: </a:t>
            </a:r>
            <a:r>
              <a:rPr lang="da-DK" sz="1600" dirty="0">
                <a:latin typeface="IBM Plex Sans" panose="020B0503050203000203" pitchFamily="34" charset="0"/>
              </a:rPr>
              <a:t>Klik på </a:t>
            </a:r>
            <a:r>
              <a:rPr lang="da-DK" sz="1600" b="1" dirty="0">
                <a:latin typeface="IBM Plex Sans" panose="020B0503050203000203" pitchFamily="34" charset="0"/>
              </a:rPr>
              <a:t>titlen</a:t>
            </a:r>
            <a:r>
              <a:rPr lang="da-DK" sz="1600" dirty="0">
                <a:latin typeface="IBM Plex Sans" panose="020B0503050203000203" pitchFamily="34" charset="0"/>
              </a:rPr>
              <a:t>. </a:t>
            </a:r>
            <a:r>
              <a:rPr lang="da-DK" sz="1600" dirty="0">
                <a:latin typeface="IBM Plex Sans Light" panose="020B0403050203000203" pitchFamily="34" charset="0"/>
              </a:rPr>
              <a:t>Hvis artiklen findes online, vil der være en </a:t>
            </a:r>
            <a:r>
              <a:rPr lang="da-DK" sz="1600" b="1" dirty="0">
                <a:latin typeface="IBM Plex Sans" panose="020B0503050203000203" pitchFamily="34" charset="0"/>
              </a:rPr>
              <a:t>Læs artiklen-knap</a:t>
            </a:r>
            <a:r>
              <a:rPr lang="da-DK" sz="1600" dirty="0">
                <a:latin typeface="IBM Plex Sans Light" panose="020B0403050203000203" pitchFamily="34" charset="0"/>
              </a:rPr>
              <a:t>. Klik på den for at få direkte adgang til artiklen.</a:t>
            </a:r>
          </a:p>
        </p:txBody>
      </p:sp>
      <p:pic>
        <p:nvPicPr>
          <p:cNvPr id="5" name="Billede 3">
            <a:extLst>
              <a:ext uri="{FF2B5EF4-FFF2-40B4-BE49-F238E27FC236}">
                <a16:creationId xmlns:a16="http://schemas.microsoft.com/office/drawing/2014/main" id="{6AF4A601-F3D3-F70B-22FE-CB4C7BBFEF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30666" y="2472629"/>
            <a:ext cx="355159" cy="9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43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81FC0-60E2-483E-1BA4-9DC4AB755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EEF43F61-67DC-00DD-D6CB-9B19C59DFD0C}"/>
              </a:ext>
            </a:extLst>
          </p:cNvPr>
          <p:cNvSpPr>
            <a:spLocks/>
          </p:cNvSpPr>
          <p:nvPr/>
        </p:nvSpPr>
        <p:spPr>
          <a:xfrm>
            <a:off x="360000" y="2955423"/>
            <a:ext cx="11472000" cy="26657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EC3943DF-A8A6-372B-6960-76D733E7A48D}"/>
              </a:ext>
            </a:extLst>
          </p:cNvPr>
          <p:cNvSpPr txBox="1">
            <a:spLocks/>
          </p:cNvSpPr>
          <p:nvPr/>
        </p:nvSpPr>
        <p:spPr>
          <a:xfrm>
            <a:off x="575507" y="575999"/>
            <a:ext cx="5725281" cy="66271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Sådan får du online adgang til artikler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EC2AB33E-7566-6CE8-5798-B53474208414}"/>
              </a:ext>
            </a:extLst>
          </p:cNvPr>
          <p:cNvGrpSpPr/>
          <p:nvPr/>
        </p:nvGrpSpPr>
        <p:grpSpPr>
          <a:xfrm>
            <a:off x="6801128" y="2287367"/>
            <a:ext cx="4245247" cy="2498555"/>
            <a:chOff x="575507" y="2287367"/>
            <a:chExt cx="4245247" cy="2498555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6DBE1CB9-B3C1-272D-1609-EBA3151017A5}"/>
                </a:ext>
              </a:extLst>
            </p:cNvPr>
            <p:cNvSpPr txBox="1"/>
            <p:nvPr/>
          </p:nvSpPr>
          <p:spPr>
            <a:xfrm>
              <a:off x="575507" y="4447368"/>
              <a:ext cx="243251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indent="0">
                <a:buNone/>
              </a:pPr>
              <a:r>
                <a:rPr lang="da-DK" sz="1100" dirty="0">
                  <a:latin typeface="IBM Plex Sans" panose="020B0503050203000203" pitchFamily="34" charset="0"/>
                </a:rPr>
                <a:t>1. Klik på </a:t>
              </a:r>
              <a:r>
                <a:rPr lang="da-DK" sz="1100" b="1" dirty="0">
                  <a:latin typeface="IBM Plex Sans" panose="020B0503050203000203" pitchFamily="34" charset="0"/>
                </a:rPr>
                <a:t>Alle bestillingsmuligheder </a:t>
              </a:r>
              <a:r>
                <a:rPr lang="da-DK" sz="1100" dirty="0">
                  <a:latin typeface="IBM Plex Sans" panose="020B0503050203000203" pitchFamily="34" charset="0"/>
                </a:rPr>
                <a:t>for at se, hvilke muligheder, du har.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70ABAE12-D25F-7A65-551F-CB8E7A64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75508" y="2287367"/>
              <a:ext cx="1980000" cy="1980000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BB1F346A-E942-61F2-1CAA-C488D74B4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840754" y="2287367"/>
              <a:ext cx="1980000" cy="1980000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BA7553EA-2617-CE7C-40B2-0EE43969C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951" y="4030096"/>
              <a:ext cx="186594" cy="298550"/>
            </a:xfrm>
            <a:prstGeom prst="rect">
              <a:avLst/>
            </a:prstGeom>
          </p:spPr>
        </p:pic>
        <p:pic>
          <p:nvPicPr>
            <p:cNvPr id="25" name="Billede 24">
              <a:extLst>
                <a:ext uri="{FF2B5EF4-FFF2-40B4-BE49-F238E27FC236}">
                  <a16:creationId xmlns:a16="http://schemas.microsoft.com/office/drawing/2014/main" id="{C888752B-8B39-3238-E2A2-29B9BA249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656784" y="3212583"/>
              <a:ext cx="72022" cy="132040"/>
            </a:xfrm>
            <a:prstGeom prst="rect">
              <a:avLst/>
            </a:prstGeom>
          </p:spPr>
        </p:pic>
      </p:grpSp>
      <p:sp>
        <p:nvSpPr>
          <p:cNvPr id="2" name="Tekstfelt 1">
            <a:extLst>
              <a:ext uri="{FF2B5EF4-FFF2-40B4-BE49-F238E27FC236}">
                <a16:creationId xmlns:a16="http://schemas.microsoft.com/office/drawing/2014/main" id="{6EDE69A6-4005-CCAA-95AF-0562EC98450D}"/>
              </a:ext>
            </a:extLst>
          </p:cNvPr>
          <p:cNvSpPr txBox="1"/>
          <p:nvPr/>
        </p:nvSpPr>
        <p:spPr>
          <a:xfrm>
            <a:off x="575507" y="2287367"/>
            <a:ext cx="5439997" cy="2748097"/>
          </a:xfrm>
          <a:prstGeom prst="rect">
            <a:avLst/>
          </a:prstGeom>
          <a:solidFill>
            <a:schemeClr val="bg2"/>
          </a:solidFill>
        </p:spPr>
        <p:txBody>
          <a:bodyPr wrap="square" lIns="360000" tIns="360000" rIns="360000" bIns="360000" rtlCol="0">
            <a:spAutoFit/>
          </a:bodyPr>
          <a:lstStyle/>
          <a:p>
            <a:pPr marL="0" indent="0">
              <a:buNone/>
            </a:pPr>
            <a:r>
              <a:rPr lang="da-DK" sz="1700" dirty="0">
                <a:solidFill>
                  <a:schemeClr val="tx2"/>
                </a:solidFill>
                <a:latin typeface="IBM Plex Serif" panose="02060503050406000203" pitchFamily="18" charset="77"/>
              </a:rPr>
              <a:t>Der er flere måder at få adgang til artikler online:</a:t>
            </a:r>
          </a:p>
          <a:p>
            <a:pPr marL="228600" indent="-2286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dirty="0">
                <a:latin typeface="IBM Plex Sans Light" panose="020B0403050203000203" pitchFamily="34" charset="0"/>
              </a:rPr>
              <a:t>Direkte adgang på udgiverens hjemmeside</a:t>
            </a:r>
          </a:p>
          <a:p>
            <a:pPr marL="228600" indent="-2286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dirty="0">
                <a:latin typeface="IBM Plex Sans Light" panose="020B0403050203000203" pitchFamily="34" charset="0"/>
              </a:rPr>
              <a:t>PDF-udgave via DBC Webarkiv</a:t>
            </a:r>
          </a:p>
          <a:p>
            <a:pPr marL="228600" indent="-2286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dirty="0">
                <a:latin typeface="IBM Plex Sans Light" panose="020B0403050203000203" pitchFamily="34" charset="0"/>
              </a:rPr>
              <a:t>Infomedia (ofte avisartikel)</a:t>
            </a:r>
          </a:p>
          <a:p>
            <a:pPr marL="228600" indent="-2286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n-NO" sz="1600" dirty="0">
                <a:latin typeface="IBM Plex Sans Light" panose="020B0403050203000203" pitchFamily="34" charset="0"/>
              </a:rPr>
              <a:t>Digital kopi fra Det Kgl. Bibliotek.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7EDA9E7-BF73-CCD3-8BF4-E528C3868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30666" y="2472629"/>
            <a:ext cx="355159" cy="98235"/>
          </a:xfrm>
          <a:prstGeom prst="rect">
            <a:avLst/>
          </a:prstGeom>
        </p:spPr>
      </p:pic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7C64E0D-EF17-B266-5FEE-318D423A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5390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2B039-7C06-30F7-5CDC-6A0E7AAF1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2E50C4B-7167-BA4F-744F-4AD27DC7A19C}"/>
              </a:ext>
            </a:extLst>
          </p:cNvPr>
          <p:cNvSpPr>
            <a:spLocks/>
          </p:cNvSpPr>
          <p:nvPr/>
        </p:nvSpPr>
        <p:spPr>
          <a:xfrm>
            <a:off x="360000" y="2955423"/>
            <a:ext cx="11472000" cy="26657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0C8AB1-DC44-6030-9372-46AFEE700CDE}"/>
              </a:ext>
            </a:extLst>
          </p:cNvPr>
          <p:cNvSpPr txBox="1">
            <a:spLocks/>
          </p:cNvSpPr>
          <p:nvPr/>
        </p:nvSpPr>
        <p:spPr>
          <a:xfrm>
            <a:off x="575508" y="576000"/>
            <a:ext cx="8338344" cy="10800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Bestil en digital kopi</a:t>
            </a:r>
          </a:p>
          <a:p>
            <a:pPr marL="0" indent="0">
              <a:lnSpc>
                <a:spcPts val="2320"/>
              </a:lnSpc>
              <a:buNone/>
            </a:pPr>
            <a:r>
              <a:rPr lang="da-DK" sz="1600" dirty="0">
                <a:latin typeface="IBM Plex Sans Light" panose="020B0403050203000203" pitchFamily="34" charset="0"/>
              </a:rPr>
              <a:t>Hvis dit bibliotek har abonnement på </a:t>
            </a:r>
            <a:r>
              <a:rPr lang="da-DK" sz="1600" b="1" dirty="0"/>
              <a:t>Digital Artikelservice, </a:t>
            </a:r>
            <a:r>
              <a:rPr lang="da-DK" sz="1600" dirty="0">
                <a:latin typeface="IBM Plex Sans Light" panose="020B0403050203000203" pitchFamily="34" charset="0"/>
              </a:rPr>
              <a:t>kan du bestille digitale kopier af artikler fra Det Kgl. Bibliotek. 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9E8F8ED-311F-139E-E0BF-53F7F56A9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5508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739EDD6-6612-7985-8604-506D6CB43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840754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6442EF85-DCB9-F1D8-03B6-DC7150632835}"/>
              </a:ext>
            </a:extLst>
          </p:cNvPr>
          <p:cNvSpPr txBox="1"/>
          <p:nvPr/>
        </p:nvSpPr>
        <p:spPr>
          <a:xfrm>
            <a:off x="2840754" y="4447368"/>
            <a:ext cx="202481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Du modtager </a:t>
            </a:r>
            <a:r>
              <a:rPr lang="da-DK" sz="1100" b="1" dirty="0">
                <a:latin typeface="IBM Plex Sans" panose="020B0503050203000203" pitchFamily="34" charset="0"/>
              </a:rPr>
              <a:t>artiklen</a:t>
            </a:r>
            <a:r>
              <a:rPr lang="da-DK" sz="1100" dirty="0">
                <a:latin typeface="IBM Plex Sans" panose="020B0503050203000203" pitchFamily="34" charset="0"/>
              </a:rPr>
              <a:t> som </a:t>
            </a:r>
            <a:r>
              <a:rPr lang="da-DK" sz="1100" b="1" dirty="0">
                <a:latin typeface="IBM Plex Sans" panose="020B0503050203000203" pitchFamily="34" charset="0"/>
              </a:rPr>
              <a:t>PDF</a:t>
            </a:r>
            <a:r>
              <a:rPr lang="da-DK" sz="1100" dirty="0">
                <a:latin typeface="IBM Plex Sans" panose="020B0503050203000203" pitchFamily="34" charset="0"/>
              </a:rPr>
              <a:t> i din </a:t>
            </a:r>
            <a:r>
              <a:rPr lang="da-DK" sz="1100" b="1" dirty="0">
                <a:latin typeface="IBM Plex Sans" panose="020B0503050203000203" pitchFamily="34" charset="0"/>
              </a:rPr>
              <a:t>e-mail</a:t>
            </a:r>
            <a:r>
              <a:rPr lang="da-DK" sz="1100" dirty="0">
                <a:latin typeface="IBM Plex Sans" panose="020B0503050203000203" pitchFamily="34" charset="0"/>
              </a:rPr>
              <a:t>.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62970A21-1228-A5A7-017C-D545145BE599}"/>
              </a:ext>
            </a:extLst>
          </p:cNvPr>
          <p:cNvSpPr txBox="1"/>
          <p:nvPr/>
        </p:nvSpPr>
        <p:spPr>
          <a:xfrm>
            <a:off x="575024" y="4447368"/>
            <a:ext cx="202481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100" dirty="0">
                <a:latin typeface="IBM Plex Sans" panose="020B0503050203000203" pitchFamily="34" charset="0"/>
              </a:rPr>
              <a:t>Du skal være </a:t>
            </a:r>
            <a:r>
              <a:rPr lang="da-DK" sz="1100" b="1" dirty="0">
                <a:latin typeface="IBM Plex Sans" panose="020B0503050203000203" pitchFamily="34" charset="0"/>
              </a:rPr>
              <a:t>logget ind </a:t>
            </a:r>
            <a:r>
              <a:rPr lang="da-DK" sz="1100" dirty="0">
                <a:latin typeface="IBM Plex Sans" panose="020B0503050203000203" pitchFamily="34" charset="0"/>
              </a:rPr>
              <a:t>for at bestille.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C8532BF-7274-1DD3-FA19-46F71A60B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106000" y="2287367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E2CFE265-39EF-67B5-4511-0DBF5C65294B}"/>
              </a:ext>
            </a:extLst>
          </p:cNvPr>
          <p:cNvSpPr txBox="1"/>
          <p:nvPr/>
        </p:nvSpPr>
        <p:spPr>
          <a:xfrm>
            <a:off x="5106000" y="4447368"/>
            <a:ext cx="578611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Se også guiden:</a:t>
            </a:r>
          </a:p>
          <a:p>
            <a:r>
              <a:rPr lang="da-DK" sz="1100" dirty="0">
                <a:latin typeface="IBM Plex Sans" panose="020B0503050203000203" pitchFamily="34" charset="0"/>
              </a:rPr>
              <a:t>      </a:t>
            </a:r>
            <a:r>
              <a:rPr lang="da-DK" sz="1100" u="sng" dirty="0">
                <a:solidFill>
                  <a:schemeClr val="tx2"/>
                </a:solidFill>
                <a:latin typeface="IBM Plex Sans" panose="020B0503050203000203" pitchFamily="34" charset="0"/>
              </a:rPr>
              <a:t>Digital Artikelservice – Sådan finder </a:t>
            </a:r>
            <a:br>
              <a:rPr lang="da-DK" sz="1100" u="sng" dirty="0">
                <a:solidFill>
                  <a:schemeClr val="tx2"/>
                </a:solidFill>
                <a:latin typeface="IBM Plex Sans" panose="020B0503050203000203" pitchFamily="34" charset="0"/>
              </a:rPr>
            </a:br>
            <a:r>
              <a:rPr lang="da-DK" sz="1100" u="sng" dirty="0">
                <a:solidFill>
                  <a:schemeClr val="tx2"/>
                </a:solidFill>
                <a:latin typeface="IBM Plex Sans" panose="020B0503050203000203" pitchFamily="34" charset="0"/>
              </a:rPr>
              <a:t>og bestiller du artikler hurtigt via </a:t>
            </a:r>
            <a:r>
              <a:rPr lang="da-DK" sz="1100" u="sng" dirty="0" err="1">
                <a:solidFill>
                  <a:schemeClr val="tx2"/>
                </a:solidFill>
                <a:latin typeface="IBM Plex Sans" panose="020B0503050203000203" pitchFamily="34" charset="0"/>
              </a:rPr>
              <a:t>Bibliotek.dk</a:t>
            </a:r>
            <a:endParaRPr lang="da-DK" sz="1100" u="sng" dirty="0">
              <a:solidFill>
                <a:schemeClr val="tx2"/>
              </a:solidFill>
              <a:latin typeface="IBM Plex Sans" panose="020B0503050203000203" pitchFamily="34" charset="0"/>
            </a:endParaRPr>
          </a:p>
          <a:p>
            <a:endParaRPr lang="da-DK" sz="1100" dirty="0">
              <a:latin typeface="IBM Plex Sans" panose="020B0503050203000203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DD275AE8-8097-BC5E-87B4-2A05DACF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053731D-C91B-B4D0-7813-A7DD99C0A7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054725" y="4570743"/>
            <a:ext cx="261080" cy="2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12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EE8E7-DB72-8A75-EA4F-2D722F08E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4473EF01-306C-CB2E-40B9-4CE9EF01E50F}"/>
              </a:ext>
            </a:extLst>
          </p:cNvPr>
          <p:cNvSpPr txBox="1">
            <a:spLocks/>
          </p:cNvSpPr>
          <p:nvPr/>
        </p:nvSpPr>
        <p:spPr>
          <a:xfrm>
            <a:off x="1271588" y="1500539"/>
            <a:ext cx="3240000" cy="324000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vert="horz" lIns="360000" tIns="360000" rIns="360000" bIns="36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IBM Plex Serif" panose="02060503050406000203" pitchFamily="18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a-DK" dirty="0">
                <a:solidFill>
                  <a:schemeClr val="tx2"/>
                </a:solidFill>
              </a:rPr>
              <a:t>Kort opsummering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C4740E5-A51C-CEE2-5C05-4DF9A9ECB7F7}"/>
              </a:ext>
            </a:extLst>
          </p:cNvPr>
          <p:cNvSpPr txBox="1">
            <a:spLocks/>
          </p:cNvSpPr>
          <p:nvPr/>
        </p:nvSpPr>
        <p:spPr>
          <a:xfrm>
            <a:off x="4511589" y="1500538"/>
            <a:ext cx="7120430" cy="324000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360000" tIns="0" rIns="3600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20"/>
              </a:lnSpc>
              <a:buClr>
                <a:schemeClr val="tx2"/>
              </a:buClr>
            </a:pPr>
            <a:r>
              <a:rPr lang="da-DK" sz="1600" b="1" dirty="0"/>
              <a:t>Søg efter artikler: </a:t>
            </a:r>
            <a:r>
              <a:rPr lang="da-DK" sz="1600" dirty="0">
                <a:latin typeface="IBM Plex Sans Light" panose="020B0403050203000203" pitchFamily="34" charset="0"/>
              </a:rPr>
              <a:t>brug </a:t>
            </a:r>
            <a:r>
              <a:rPr lang="da-DK" sz="1600" b="1" dirty="0"/>
              <a:t>Artikler-filteret</a:t>
            </a:r>
            <a:r>
              <a:rPr lang="da-DK" sz="1600" b="1" dirty="0">
                <a:latin typeface="IBM Plex Sans Light" panose="020B0403050203000203" pitchFamily="34" charset="0"/>
              </a:rPr>
              <a:t> </a:t>
            </a:r>
            <a:r>
              <a:rPr lang="da-DK" sz="1600" dirty="0">
                <a:latin typeface="IBM Plex Sans Light" panose="020B0403050203000203" pitchFamily="34" charset="0"/>
              </a:rPr>
              <a:t>til at begrænse dine resultater.</a:t>
            </a:r>
          </a:p>
          <a:p>
            <a:pPr>
              <a:lnSpc>
                <a:spcPts val="2320"/>
              </a:lnSpc>
              <a:buClr>
                <a:schemeClr val="tx2"/>
              </a:buClr>
            </a:pPr>
            <a:r>
              <a:rPr lang="da-DK" sz="1600" dirty="0">
                <a:latin typeface="IBM Plex Sans Light" panose="020B0403050203000203" pitchFamily="34" charset="0"/>
              </a:rPr>
              <a:t>Klik på </a:t>
            </a:r>
            <a:r>
              <a:rPr lang="da-DK" sz="1600" b="1" dirty="0"/>
              <a:t>Læs artiklen </a:t>
            </a:r>
            <a:r>
              <a:rPr lang="da-DK" sz="1600" dirty="0">
                <a:latin typeface="IBM Plex Sans Light" panose="020B0403050203000203" pitchFamily="34" charset="0"/>
              </a:rPr>
              <a:t>for online adgang.</a:t>
            </a:r>
          </a:p>
          <a:p>
            <a:pPr>
              <a:lnSpc>
                <a:spcPts val="2320"/>
              </a:lnSpc>
              <a:buClr>
                <a:schemeClr val="tx2"/>
              </a:buClr>
            </a:pPr>
            <a:r>
              <a:rPr lang="da-DK" sz="1600" dirty="0">
                <a:latin typeface="IBM Plex Sans Light" panose="020B0403050203000203" pitchFamily="34" charset="0"/>
              </a:rPr>
              <a:t>Tjek </a:t>
            </a:r>
            <a:r>
              <a:rPr lang="da-DK" sz="1600" b="1" dirty="0"/>
              <a:t>alle online adgangsmuligheder</a:t>
            </a:r>
            <a:r>
              <a:rPr lang="da-DK" sz="1600" dirty="0">
                <a:latin typeface="IBM Plex Sans Light" panose="020B0403050203000203" pitchFamily="34" charset="0"/>
              </a:rPr>
              <a:t>.</a:t>
            </a:r>
          </a:p>
          <a:p>
            <a:pPr>
              <a:lnSpc>
                <a:spcPts val="2320"/>
              </a:lnSpc>
              <a:buClr>
                <a:schemeClr val="tx2"/>
              </a:buClr>
            </a:pPr>
            <a:r>
              <a:rPr lang="da-DK" sz="1600" dirty="0">
                <a:latin typeface="IBM Plex Sans Light" panose="020B0403050203000203" pitchFamily="34" charset="0"/>
              </a:rPr>
              <a:t>Bestil en </a:t>
            </a:r>
            <a:r>
              <a:rPr lang="da-DK" sz="1600" b="1" dirty="0"/>
              <a:t>digital kopi</a:t>
            </a:r>
            <a:r>
              <a:rPr lang="da-DK" sz="1600" dirty="0">
                <a:latin typeface="IBM Plex Sans Light" panose="020B0403050203000203" pitchFamily="34" charset="0"/>
              </a:rPr>
              <a:t>, hvis det er relevant.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FE35A29-F2EF-5EA9-C494-D4A98067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B35B4-2054-4E4A-9D5F-BD2D9810F75C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2" name="Billede 5">
            <a:extLst>
              <a:ext uri="{FF2B5EF4-FFF2-40B4-BE49-F238E27FC236}">
                <a16:creationId xmlns:a16="http://schemas.microsoft.com/office/drawing/2014/main" id="{19888A48-5E99-5732-24B5-6B4444CAD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V="1">
            <a:off x="1638682" y="2920260"/>
            <a:ext cx="226649" cy="226649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877F4A8-FAA2-83AD-ECE0-B5A17B982346}"/>
              </a:ext>
            </a:extLst>
          </p:cNvPr>
          <p:cNvSpPr txBox="1"/>
          <p:nvPr/>
        </p:nvSpPr>
        <p:spPr>
          <a:xfrm>
            <a:off x="4778228" y="4465602"/>
            <a:ext cx="8469160" cy="321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da-DK" sz="1100" dirty="0">
                <a:latin typeface="IBM Plex Sans Light" panose="020B0403050203000203" pitchFamily="34" charset="0"/>
              </a:rPr>
              <a:t>Læs mere:       </a:t>
            </a:r>
            <a:r>
              <a:rPr lang="da-DK" sz="1100" u="sng" dirty="0">
                <a:solidFill>
                  <a:schemeClr val="tx2"/>
                </a:solidFill>
                <a:latin typeface="IBM Plex Sans" panose="020B0503050203000203" pitchFamily="34" charset="0"/>
              </a:rPr>
              <a:t>Digital Artikelservice – Sådan finder og bestiller du artikler hurtigt via </a:t>
            </a:r>
            <a:r>
              <a:rPr lang="da-DK" sz="1100" u="sng" dirty="0" err="1">
                <a:solidFill>
                  <a:schemeClr val="tx2"/>
                </a:solidFill>
                <a:latin typeface="IBM Plex Sans" panose="020B0503050203000203" pitchFamily="34" charset="0"/>
              </a:rPr>
              <a:t>Bibliotek.dk</a:t>
            </a:r>
            <a:endParaRPr lang="da-DK" sz="1100" u="sng" dirty="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  <p:pic>
        <p:nvPicPr>
          <p:cNvPr id="8" name="Billede 3">
            <a:extLst>
              <a:ext uri="{FF2B5EF4-FFF2-40B4-BE49-F238E27FC236}">
                <a16:creationId xmlns:a16="http://schemas.microsoft.com/office/drawing/2014/main" id="{8E7EDA21-B15F-89A7-88F0-EC92A432C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02635" y="4526862"/>
            <a:ext cx="261080" cy="2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6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014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ibliotekdk 1">
      <a:dk1>
        <a:srgbClr val="000000"/>
      </a:dk1>
      <a:lt1>
        <a:srgbClr val="FFFFFF"/>
      </a:lt1>
      <a:dk2>
        <a:srgbClr val="3333FF"/>
      </a:dk2>
      <a:lt2>
        <a:srgbClr val="F2F2F2"/>
      </a:lt2>
      <a:accent1>
        <a:srgbClr val="FFE6DF"/>
      </a:accent1>
      <a:accent2>
        <a:srgbClr val="F4EFDD"/>
      </a:accent2>
      <a:accent3>
        <a:srgbClr val="D0EBEE"/>
      </a:accent3>
      <a:accent4>
        <a:srgbClr val="E35E69"/>
      </a:accent4>
      <a:accent5>
        <a:srgbClr val="FBD85B"/>
      </a:accent5>
      <a:accent6>
        <a:srgbClr val="27AE60"/>
      </a:accent6>
      <a:hlink>
        <a:srgbClr val="3333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ådan læser du artikler online_FINAL" id="{D02ECBEC-A58F-B245-BAE8-D704F81E938E}" vid="{ACDC34E6-A684-E34B-8740-37E41D38AD2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399E2B5C6F80447BA55C1D365B82F25" ma:contentTypeVersion="15" ma:contentTypeDescription="Opret et nyt dokument." ma:contentTypeScope="" ma:versionID="1bde9ea05a44f949fb6e53b4b2646bf0">
  <xsd:schema xmlns:xsd="http://www.w3.org/2001/XMLSchema" xmlns:xs="http://www.w3.org/2001/XMLSchema" xmlns:p="http://schemas.microsoft.com/office/2006/metadata/properties" xmlns:ns2="c04ced00-4fa4-4c42-82d5-2f6680ef34db" xmlns:ns3="ec932184-b4c4-400f-b5e1-185fffb4d888" targetNamespace="http://schemas.microsoft.com/office/2006/metadata/properties" ma:root="true" ma:fieldsID="ee912cd489d8518ad935c900a4471b70" ns2:_="" ns3:_="">
    <xsd:import namespace="c04ced00-4fa4-4c42-82d5-2f6680ef34db"/>
    <xsd:import namespace="ec932184-b4c4-400f-b5e1-185fffb4d8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ced00-4fa4-4c42-82d5-2f6680ef34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86a94f82-bf8c-4306-a759-7c457f7f77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32184-b4c4-400f-b5e1-185fffb4d88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05380fb-8214-45b6-a8b9-48a1db02b09b}" ma:internalName="TaxCatchAll" ma:showField="CatchAllData" ma:web="ec932184-b4c4-400f-b5e1-185fffb4d8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04ced00-4fa4-4c42-82d5-2f6680ef34db">
      <Terms xmlns="http://schemas.microsoft.com/office/infopath/2007/PartnerControls"/>
    </lcf76f155ced4ddcb4097134ff3c332f>
    <TaxCatchAll xmlns="ec932184-b4c4-400f-b5e1-185fffb4d88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D4C15D-3809-4C8A-B4D4-23F0C0A2AF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4ced00-4fa4-4c42-82d5-2f6680ef34db"/>
    <ds:schemaRef ds:uri="ec932184-b4c4-400f-b5e1-185fffb4d8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BCA9C9-8060-44A5-96F9-6751825A342B}">
  <ds:schemaRefs>
    <ds:schemaRef ds:uri="http://schemas.microsoft.com/office/2006/metadata/properties"/>
    <ds:schemaRef ds:uri="http://schemas.microsoft.com/office/infopath/2007/PartnerControls"/>
    <ds:schemaRef ds:uri="c04ced00-4fa4-4c42-82d5-2f6680ef34db"/>
    <ds:schemaRef ds:uri="ec932184-b4c4-400f-b5e1-185fffb4d888"/>
  </ds:schemaRefs>
</ds:datastoreItem>
</file>

<file path=customXml/itemProps3.xml><?xml version="1.0" encoding="utf-8"?>
<ds:datastoreItem xmlns:ds="http://schemas.openxmlformats.org/officeDocument/2006/customXml" ds:itemID="{CD44AC27-CA49-4530-B597-CD36D5257C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Words>462</Words>
  <Application>Microsoft Macintosh PowerPoint</Application>
  <PresentationFormat>Widescreen</PresentationFormat>
  <Paragraphs>43</Paragraphs>
  <Slides>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5" baseType="lpstr">
      <vt:lpstr>Arial</vt:lpstr>
      <vt:lpstr>IBM Plex Sans Light</vt:lpstr>
      <vt:lpstr>IBM Plex Serif</vt:lpstr>
      <vt:lpstr>IBM Plex Sans Medium</vt:lpstr>
      <vt:lpstr>IBM Plex Sans</vt:lpstr>
      <vt:lpstr>Aptos</vt:lpstr>
      <vt:lpstr>Office-tema</vt:lpstr>
      <vt:lpstr>PowerPoint-præsentation</vt:lpstr>
      <vt:lpstr>Hvad er Bibliotek.dk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DBC Digital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Pernille Saul</dc:creator>
  <cp:lastModifiedBy>Charlotte Arnskov</cp:lastModifiedBy>
  <cp:revision>14</cp:revision>
  <cp:lastPrinted>2024-09-09T07:22:18Z</cp:lastPrinted>
  <dcterms:created xsi:type="dcterms:W3CDTF">2024-10-07T13:38:24Z</dcterms:created>
  <dcterms:modified xsi:type="dcterms:W3CDTF">2024-10-09T08:20:50Z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0x010100C399E2B5C6F80447BA55C1D365B82F25</vt:lpwstr>
  </property>
  <property fmtid="{D5CDD505-2E9C-101B-9397-08002B2CF9AE}" pid="3" name="MediaServiceImageTags">
    <vt:lpwstr/>
  </property>
</Properties>
</file>